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sldIdLst>
    <p:sldId id="256" r:id="rId2"/>
    <p:sldId id="266" r:id="rId3"/>
    <p:sldId id="267" r:id="rId4"/>
    <p:sldId id="258" r:id="rId5"/>
    <p:sldId id="262" r:id="rId6"/>
    <p:sldId id="269" r:id="rId7"/>
    <p:sldId id="259" r:id="rId8"/>
    <p:sldId id="261" r:id="rId9"/>
    <p:sldId id="257" r:id="rId10"/>
    <p:sldId id="260" r:id="rId11"/>
    <p:sldId id="263" r:id="rId12"/>
    <p:sldId id="264" r:id="rId13"/>
    <p:sldId id="265" r:id="rId14"/>
    <p:sldId id="268" r:id="rId15"/>
    <p:sldId id="274" r:id="rId16"/>
    <p:sldId id="282" r:id="rId17"/>
    <p:sldId id="281" r:id="rId18"/>
    <p:sldId id="278" r:id="rId19"/>
    <p:sldId id="279" r:id="rId20"/>
    <p:sldId id="275" r:id="rId21"/>
    <p:sldId id="280" r:id="rId22"/>
    <p:sldId id="277" r:id="rId23"/>
    <p:sldId id="273" r:id="rId24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798"/>
    <p:restoredTop sz="70334"/>
  </p:normalViewPr>
  <p:slideViewPr>
    <p:cSldViewPr snapToGrid="0" snapToObjects="1">
      <p:cViewPr>
        <p:scale>
          <a:sx n="86" d="100"/>
          <a:sy n="86" d="100"/>
        </p:scale>
        <p:origin x="1120" y="4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418B17-2B98-0F43-A000-C766E9FF4708}" type="datetimeFigureOut">
              <a:rPr lang="de-DE" smtClean="0"/>
              <a:t>08.07.17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DD29B3-C129-7644-BAAB-A6A6B377961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933434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Relationship Id="rId3" Type="http://schemas.openxmlformats.org/officeDocument/2006/relationships/hyperlink" Target="https://docs.flutter.io/flutter/material/IconButton-class.html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flutter.io/widgets/" TargetMode="External"/><Relationship Id="rId4" Type="http://schemas.openxmlformats.org/officeDocument/2006/relationships/hyperlink" Target="https://flutter.io/gestures/" TargetMode="External"/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flutter.io/flutter/services/MethodChannel-class.html" TargetMode="External"/><Relationship Id="rId4" Type="http://schemas.openxmlformats.org/officeDocument/2006/relationships/hyperlink" Target="https://docs.flutter.io/javadoc/io/flutter/plugin/common/MethodChannel.html" TargetMode="External"/><Relationship Id="rId5" Type="http://schemas.openxmlformats.org/officeDocument/2006/relationships/hyperlink" Target="https://github.com/flutter/engine/blob/master/shell/platform/darwin/ios/framework/Headers/FlutterChannels.h" TargetMode="External"/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DD29B3-C129-7644-BAAB-A6A6B377961D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941596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June 2017,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measured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size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minimal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Flutter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Material Design, just a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single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Center 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widget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built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flutter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build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apk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),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bundled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compressed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release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APK,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approximately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6.7MB.</a:t>
            </a:r>
          </a:p>
          <a:p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simple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engine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approximately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3.3MB (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compressed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),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framework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+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code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approximately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1.25MB (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compressed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),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LICENSE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file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contained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app.flx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55k (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compressed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),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necessary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Java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code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classes.dex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40k (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compressed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),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there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approximately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2.1MB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compressed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ICU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DD29B3-C129-7644-BAAB-A6A6B377961D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879383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DD29B3-C129-7644-BAAB-A6A6B377961D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187169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FavoriteWidget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manages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own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so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overrides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DE" dirty="0" err="1" smtClean="0"/>
              <a:t>createState</a:t>
            </a:r>
            <a:r>
              <a:rPr lang="de-DE" dirty="0" smtClean="0"/>
              <a:t>()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State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object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The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framework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calls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DE" dirty="0" err="1" smtClean="0"/>
              <a:t>createState</a:t>
            </a:r>
            <a:r>
              <a:rPr lang="de-DE" dirty="0" smtClean="0"/>
              <a:t>()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when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wants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build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widget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In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example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de-DE" dirty="0" err="1" smtClean="0"/>
              <a:t>createState</a:t>
            </a:r>
            <a:r>
              <a:rPr lang="de-DE" dirty="0" smtClean="0"/>
              <a:t>()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creates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instance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_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FavoriteWidgetState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which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you’ll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implement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next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step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b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custom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State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stores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mutable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information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—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logic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internal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change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over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lifetime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widget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When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first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launches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UI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displays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solid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star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indicating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lake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“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favorite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status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41 “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likes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”. The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object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stores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information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_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isFavorited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_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favoriteCount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variables.</a:t>
            </a:r>
          </a:p>
          <a:p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object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also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defines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build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method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This 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build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method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creates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row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containing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IconButton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Text. The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widget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uses</a:t>
            </a:r>
            <a:r>
              <a:rPr lang="de-DE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IconButton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(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instead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Icon),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because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 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onPressed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property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defines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callback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method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handling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tap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IconButton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also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 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icon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property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holds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Icon.</a:t>
            </a:r>
          </a:p>
          <a:p>
            <a:endParaRPr lang="de-DE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Why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build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method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 State, not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StatefulWidget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</a:t>
            </a:r>
            <a:endParaRPr lang="de-DE" dirty="0" smtClean="0"/>
          </a:p>
          <a:p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Putting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 </a:t>
            </a:r>
            <a:r>
              <a:rPr lang="de-DE" dirty="0" err="1" smtClean="0"/>
              <a:t>Widget</a:t>
            </a:r>
            <a:r>
              <a:rPr lang="de-DE" dirty="0" smtClean="0"/>
              <a:t> </a:t>
            </a:r>
            <a:r>
              <a:rPr lang="de-DE" dirty="0" err="1" smtClean="0"/>
              <a:t>build</a:t>
            </a:r>
            <a:r>
              <a:rPr lang="de-DE" dirty="0" smtClean="0"/>
              <a:t>(</a:t>
            </a:r>
            <a:r>
              <a:rPr lang="de-DE" dirty="0" err="1" smtClean="0"/>
              <a:t>BuildContext</a:t>
            </a:r>
            <a:r>
              <a:rPr lang="de-DE" dirty="0" smtClean="0"/>
              <a:t> </a:t>
            </a:r>
            <a:r>
              <a:rPr lang="de-DE" dirty="0" err="1" smtClean="0"/>
              <a:t>context</a:t>
            </a:r>
            <a:r>
              <a:rPr lang="de-DE" dirty="0" smtClean="0"/>
              <a:t>)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method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 State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rather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putting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 </a:t>
            </a:r>
            <a:r>
              <a:rPr lang="de-DE" dirty="0" err="1" smtClean="0"/>
              <a:t>Widget</a:t>
            </a:r>
            <a:r>
              <a:rPr lang="de-DE" dirty="0" smtClean="0"/>
              <a:t> </a:t>
            </a:r>
            <a:r>
              <a:rPr lang="de-DE" dirty="0" err="1" smtClean="0"/>
              <a:t>build</a:t>
            </a:r>
            <a:r>
              <a:rPr lang="de-DE" dirty="0" smtClean="0"/>
              <a:t>(</a:t>
            </a:r>
            <a:r>
              <a:rPr lang="de-DE" dirty="0" err="1" smtClean="0"/>
              <a:t>BuildContext</a:t>
            </a:r>
            <a:r>
              <a:rPr lang="de-DE" dirty="0" smtClean="0"/>
              <a:t> </a:t>
            </a:r>
            <a:r>
              <a:rPr lang="de-DE" dirty="0" err="1" smtClean="0"/>
              <a:t>context</a:t>
            </a:r>
            <a:r>
              <a:rPr lang="de-DE" dirty="0" smtClean="0"/>
              <a:t>, State </a:t>
            </a:r>
            <a:r>
              <a:rPr lang="de-DE" dirty="0" err="1" smtClean="0"/>
              <a:t>state</a:t>
            </a:r>
            <a:r>
              <a:rPr lang="de-DE" dirty="0" smtClean="0"/>
              <a:t>)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method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StatefulWidget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gives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developers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more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flexibility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when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subclassing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StatefulWidget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DD29B3-C129-7644-BAAB-A6A6B377961D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90106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Does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Flutter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my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system’s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OEM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widgets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</a:t>
            </a:r>
          </a:p>
          <a:p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Instead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Flutter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provides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set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Material Design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Cupertino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(iOS-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styled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widgets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managed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rendered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by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Flutter’s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framework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engine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browse a </a:t>
            </a:r>
            <a:r>
              <a:rPr lang="de-DE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catalog of Flutter’s widgets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hoping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end-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result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will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higher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quality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reused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OEM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widgets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quality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performance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Flutter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would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limited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by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quality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those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widgets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Android,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example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there’s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hard-coded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set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gestures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fixed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rules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disambiguating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them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In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Flutter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write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your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own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gesture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recognizer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first-class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participant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DE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gesture system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Moreover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two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widgets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authored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by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different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people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coordinate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disambiguate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gestures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Modern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design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trends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point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towards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designers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users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wanting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more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motion-rich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UIs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brand-first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designs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In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order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achieve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level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customized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beautiful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design,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Flutter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architectured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drive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pixels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instead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OEM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widgets</a:t>
            </a:r>
            <a:endParaRPr lang="de-DE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DD29B3-C129-7644-BAAB-A6A6B377961D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545820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-&gt; AOT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Compiling</a:t>
            </a:r>
            <a:r>
              <a:rPr lang="de-DE" baseline="0" dirty="0" smtClean="0"/>
              <a:t> != JIT </a:t>
            </a:r>
            <a:r>
              <a:rPr lang="de-DE" baseline="0" dirty="0" err="1" smtClean="0"/>
              <a:t>Compiling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DD29B3-C129-7644-BAAB-A6A6B377961D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363094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client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side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MethodChannel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</a:t>
            </a:r>
            <a:r>
              <a:rPr lang="de-DE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API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enables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sending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messages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correspond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method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calls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On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platform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side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MethodChannel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on Android (</a:t>
            </a:r>
            <a:r>
              <a:rPr lang="de-DE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API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FlutterMethodChannel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on iOS (</a:t>
            </a:r>
            <a:r>
              <a:rPr lang="de-DE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API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enable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receiving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method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calls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sending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back a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result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These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classes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allow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develop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platform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plugin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very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little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‘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boilerplate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’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code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de-DE" dirty="0" smtClean="0"/>
              <a:t/>
            </a:r>
            <a:br>
              <a:rPr lang="de-DE" dirty="0" smtClean="0"/>
            </a:b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DD29B3-C129-7644-BAAB-A6A6B377961D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879294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smtClean="0"/>
              <a:t>Will Apple </a:t>
            </a:r>
            <a:r>
              <a:rPr lang="de-DE" dirty="0" err="1" smtClean="0"/>
              <a:t>reject</a:t>
            </a:r>
            <a:r>
              <a:rPr lang="de-DE" dirty="0" smtClean="0"/>
              <a:t> </a:t>
            </a:r>
            <a:r>
              <a:rPr lang="de-DE" dirty="0" err="1" smtClean="0"/>
              <a:t>my</a:t>
            </a:r>
            <a:r>
              <a:rPr lang="de-DE" dirty="0" smtClean="0"/>
              <a:t> </a:t>
            </a:r>
            <a:r>
              <a:rPr lang="de-DE" dirty="0" err="1" smtClean="0"/>
              <a:t>Flutter</a:t>
            </a:r>
            <a:r>
              <a:rPr lang="de-DE" dirty="0" smtClean="0"/>
              <a:t> </a:t>
            </a:r>
            <a:r>
              <a:rPr lang="de-DE" dirty="0" err="1" smtClean="0"/>
              <a:t>app</a:t>
            </a:r>
            <a:r>
              <a:rPr lang="de-DE" dirty="0" smtClean="0"/>
              <a:t>?</a:t>
            </a:r>
          </a:p>
          <a:p>
            <a:r>
              <a:rPr lang="de-DE" dirty="0" err="1" smtClean="0"/>
              <a:t>We</a:t>
            </a:r>
            <a:r>
              <a:rPr lang="de-DE" dirty="0" smtClean="0"/>
              <a:t> </a:t>
            </a:r>
            <a:r>
              <a:rPr lang="de-DE" dirty="0" err="1" smtClean="0"/>
              <a:t>can’t</a:t>
            </a:r>
            <a:r>
              <a:rPr lang="de-DE" dirty="0" smtClean="0"/>
              <a:t> </a:t>
            </a:r>
            <a:r>
              <a:rPr lang="de-DE" dirty="0" err="1" smtClean="0"/>
              <a:t>speak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Apple, but </a:t>
            </a:r>
            <a:r>
              <a:rPr lang="de-DE" dirty="0" err="1" smtClean="0"/>
              <a:t>Apple’s</a:t>
            </a:r>
            <a:r>
              <a:rPr lang="de-DE" dirty="0" smtClean="0"/>
              <a:t> </a:t>
            </a:r>
            <a:r>
              <a:rPr lang="de-DE" dirty="0" err="1" smtClean="0"/>
              <a:t>policies</a:t>
            </a:r>
            <a:r>
              <a:rPr lang="de-DE" dirty="0" smtClean="0"/>
              <a:t> </a:t>
            </a:r>
            <a:r>
              <a:rPr lang="de-DE" dirty="0" err="1" smtClean="0"/>
              <a:t>have</a:t>
            </a:r>
            <a:r>
              <a:rPr lang="de-DE" dirty="0" smtClean="0"/>
              <a:t> </a:t>
            </a:r>
            <a:r>
              <a:rPr lang="de-DE" dirty="0" err="1" smtClean="0"/>
              <a:t>changed</a:t>
            </a:r>
            <a:r>
              <a:rPr lang="de-DE" dirty="0" smtClean="0"/>
              <a:t> </a:t>
            </a:r>
            <a:r>
              <a:rPr lang="de-DE" dirty="0" err="1" smtClean="0"/>
              <a:t>over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years</a:t>
            </a:r>
            <a:r>
              <a:rPr lang="de-DE" dirty="0" smtClean="0"/>
              <a:t>,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they</a:t>
            </a:r>
            <a:r>
              <a:rPr lang="de-DE" dirty="0" smtClean="0"/>
              <a:t> </a:t>
            </a:r>
            <a:r>
              <a:rPr lang="de-DE" dirty="0" err="1" smtClean="0"/>
              <a:t>have</a:t>
            </a:r>
            <a:r>
              <a:rPr lang="de-DE" dirty="0" smtClean="0"/>
              <a:t> </a:t>
            </a:r>
            <a:r>
              <a:rPr lang="de-DE" dirty="0" err="1" smtClean="0"/>
              <a:t>allowed</a:t>
            </a:r>
            <a:r>
              <a:rPr lang="de-DE" dirty="0" smtClean="0"/>
              <a:t> </a:t>
            </a:r>
            <a:r>
              <a:rPr lang="de-DE" dirty="0" err="1" smtClean="0"/>
              <a:t>apps</a:t>
            </a:r>
            <a:r>
              <a:rPr lang="de-DE" dirty="0" smtClean="0"/>
              <a:t> </a:t>
            </a:r>
            <a:r>
              <a:rPr lang="de-DE" dirty="0" err="1" smtClean="0"/>
              <a:t>built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systems</a:t>
            </a:r>
            <a:r>
              <a:rPr lang="de-DE" dirty="0" smtClean="0"/>
              <a:t> like </a:t>
            </a:r>
            <a:r>
              <a:rPr lang="de-DE" dirty="0" err="1" smtClean="0"/>
              <a:t>Flutter</a:t>
            </a:r>
            <a:r>
              <a:rPr lang="de-DE" dirty="0" smtClean="0"/>
              <a:t>. </a:t>
            </a:r>
            <a:r>
              <a:rPr lang="de-DE" dirty="0" err="1" smtClean="0"/>
              <a:t>We</a:t>
            </a:r>
            <a:r>
              <a:rPr lang="de-DE" dirty="0" smtClean="0"/>
              <a:t> </a:t>
            </a:r>
            <a:r>
              <a:rPr lang="de-DE" dirty="0" err="1" smtClean="0"/>
              <a:t>are</a:t>
            </a:r>
            <a:r>
              <a:rPr lang="de-DE" dirty="0" smtClean="0"/>
              <a:t> </a:t>
            </a:r>
            <a:r>
              <a:rPr lang="de-DE" dirty="0" err="1" smtClean="0"/>
              <a:t>aware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apps</a:t>
            </a:r>
            <a:r>
              <a:rPr lang="de-DE" dirty="0" smtClean="0"/>
              <a:t> </a:t>
            </a:r>
            <a:r>
              <a:rPr lang="de-DE" dirty="0" err="1" smtClean="0"/>
              <a:t>built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Flutter</a:t>
            </a:r>
            <a:r>
              <a:rPr lang="de-DE" dirty="0" smtClean="0"/>
              <a:t> </a:t>
            </a:r>
            <a:r>
              <a:rPr lang="de-DE" dirty="0" err="1" smtClean="0"/>
              <a:t>that</a:t>
            </a:r>
            <a:r>
              <a:rPr lang="de-DE" dirty="0" smtClean="0"/>
              <a:t> </a:t>
            </a:r>
            <a:r>
              <a:rPr lang="de-DE" dirty="0" err="1" smtClean="0"/>
              <a:t>have</a:t>
            </a:r>
            <a:r>
              <a:rPr lang="de-DE" dirty="0" smtClean="0"/>
              <a:t> </a:t>
            </a:r>
            <a:r>
              <a:rPr lang="de-DE" dirty="0" err="1" smtClean="0"/>
              <a:t>been</a:t>
            </a:r>
            <a:r>
              <a:rPr lang="de-DE" dirty="0" smtClean="0"/>
              <a:t> </a:t>
            </a:r>
            <a:r>
              <a:rPr lang="de-DE" dirty="0" err="1" smtClean="0"/>
              <a:t>reviewed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released</a:t>
            </a:r>
            <a:r>
              <a:rPr lang="de-DE" dirty="0" smtClean="0"/>
              <a:t> via </a:t>
            </a:r>
            <a:r>
              <a:rPr lang="de-DE" dirty="0" err="1" smtClean="0"/>
              <a:t>the</a:t>
            </a:r>
            <a:r>
              <a:rPr lang="de-DE" dirty="0" smtClean="0"/>
              <a:t> App Store.</a:t>
            </a:r>
          </a:p>
          <a:p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course</a:t>
            </a:r>
            <a:r>
              <a:rPr lang="de-DE" dirty="0" smtClean="0"/>
              <a:t>, Apple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ultimately</a:t>
            </a:r>
            <a:r>
              <a:rPr lang="de-DE" dirty="0" smtClean="0"/>
              <a:t> in </a:t>
            </a:r>
            <a:r>
              <a:rPr lang="de-DE" dirty="0" err="1" smtClean="0"/>
              <a:t>charge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their</a:t>
            </a:r>
            <a:r>
              <a:rPr lang="de-DE" dirty="0" smtClean="0"/>
              <a:t> </a:t>
            </a:r>
            <a:r>
              <a:rPr lang="de-DE" dirty="0" err="1" smtClean="0"/>
              <a:t>ecosystem</a:t>
            </a:r>
            <a:r>
              <a:rPr lang="de-DE" dirty="0" smtClean="0"/>
              <a:t>, but </a:t>
            </a:r>
            <a:r>
              <a:rPr lang="de-DE" dirty="0" err="1" smtClean="0"/>
              <a:t>our</a:t>
            </a:r>
            <a:r>
              <a:rPr lang="de-DE" dirty="0" smtClean="0"/>
              <a:t> </a:t>
            </a:r>
            <a:r>
              <a:rPr lang="de-DE" dirty="0" err="1" smtClean="0"/>
              <a:t>goal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continue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do </a:t>
            </a:r>
            <a:r>
              <a:rPr lang="de-DE" dirty="0" err="1" smtClean="0"/>
              <a:t>everything</a:t>
            </a:r>
            <a:r>
              <a:rPr lang="de-DE" dirty="0" smtClean="0"/>
              <a:t> </a:t>
            </a:r>
            <a:r>
              <a:rPr lang="de-DE" dirty="0" err="1" smtClean="0"/>
              <a:t>we</a:t>
            </a:r>
            <a:r>
              <a:rPr lang="de-DE" dirty="0" smtClean="0"/>
              <a:t> </a:t>
            </a:r>
            <a:r>
              <a:rPr lang="de-DE" dirty="0" err="1" smtClean="0"/>
              <a:t>can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ensure</a:t>
            </a:r>
            <a:r>
              <a:rPr lang="de-DE" dirty="0" smtClean="0"/>
              <a:t> </a:t>
            </a:r>
            <a:r>
              <a:rPr lang="de-DE" dirty="0" err="1" smtClean="0"/>
              <a:t>Flutter</a:t>
            </a:r>
            <a:r>
              <a:rPr lang="de-DE" dirty="0" smtClean="0"/>
              <a:t> </a:t>
            </a:r>
            <a:r>
              <a:rPr lang="de-DE" dirty="0" err="1" smtClean="0"/>
              <a:t>apps</a:t>
            </a:r>
            <a:r>
              <a:rPr lang="de-DE" dirty="0" smtClean="0"/>
              <a:t> </a:t>
            </a:r>
            <a:r>
              <a:rPr lang="de-DE" dirty="0" err="1" smtClean="0"/>
              <a:t>can</a:t>
            </a:r>
            <a:r>
              <a:rPr lang="de-DE" dirty="0" smtClean="0"/>
              <a:t>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deployed</a:t>
            </a:r>
            <a:r>
              <a:rPr lang="de-DE" dirty="0" smtClean="0"/>
              <a:t> </a:t>
            </a:r>
            <a:r>
              <a:rPr lang="de-DE" dirty="0" err="1" smtClean="0"/>
              <a:t>into</a:t>
            </a:r>
            <a:r>
              <a:rPr lang="de-DE" dirty="0" smtClean="0"/>
              <a:t> </a:t>
            </a:r>
            <a:r>
              <a:rPr lang="de-DE" dirty="0" err="1" smtClean="0"/>
              <a:t>Apple’s</a:t>
            </a:r>
            <a:r>
              <a:rPr lang="de-DE" dirty="0" smtClean="0"/>
              <a:t> App Store.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DD29B3-C129-7644-BAAB-A6A6B377961D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295054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smtClean="0"/>
              <a:t>Master-Untertitelformat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C209C-7748-BC40-AB5C-43A03622EC00}" type="datetimeFigureOut">
              <a:rPr lang="de-DE" smtClean="0"/>
              <a:t>08.07.17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83B81-8483-6641-8D3F-060563BF043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926691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Platzhalter für vertikalen Tex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C209C-7748-BC40-AB5C-43A03622EC00}" type="datetimeFigureOut">
              <a:rPr lang="de-DE" smtClean="0"/>
              <a:t>08.07.17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83B81-8483-6641-8D3F-060563BF043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401607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Platzhalter für vertikalen Text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C209C-7748-BC40-AB5C-43A03622EC00}" type="datetimeFigureOut">
              <a:rPr lang="de-DE" smtClean="0"/>
              <a:t>08.07.17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83B81-8483-6641-8D3F-060563BF043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930357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C209C-7748-BC40-AB5C-43A03622EC00}" type="datetimeFigureOut">
              <a:rPr lang="de-DE" smtClean="0"/>
              <a:t>08.07.17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83B81-8483-6641-8D3F-060563BF043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324791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C209C-7748-BC40-AB5C-43A03622EC00}" type="datetimeFigureOut">
              <a:rPr lang="de-DE" smtClean="0"/>
              <a:t>08.07.17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83B81-8483-6641-8D3F-060563BF043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503834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C209C-7748-BC40-AB5C-43A03622EC00}" type="datetimeFigureOut">
              <a:rPr lang="de-DE" smtClean="0"/>
              <a:t>08.07.17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83B81-8483-6641-8D3F-060563BF043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820386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C209C-7748-BC40-AB5C-43A03622EC00}" type="datetimeFigureOut">
              <a:rPr lang="de-DE" smtClean="0"/>
              <a:t>08.07.17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83B81-8483-6641-8D3F-060563BF043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328576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C209C-7748-BC40-AB5C-43A03622EC00}" type="datetimeFigureOut">
              <a:rPr lang="de-DE" smtClean="0"/>
              <a:t>08.07.17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83B81-8483-6641-8D3F-060563BF043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084550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C209C-7748-BC40-AB5C-43A03622EC00}" type="datetimeFigureOut">
              <a:rPr lang="de-DE" smtClean="0"/>
              <a:t>08.07.17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83B81-8483-6641-8D3F-060563BF043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887947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C209C-7748-BC40-AB5C-43A03622EC00}" type="datetimeFigureOut">
              <a:rPr lang="de-DE" smtClean="0"/>
              <a:t>08.07.17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83B81-8483-6641-8D3F-060563BF043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91380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C209C-7748-BC40-AB5C-43A03622EC00}" type="datetimeFigureOut">
              <a:rPr lang="de-DE" smtClean="0"/>
              <a:t>08.07.17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83B81-8483-6641-8D3F-060563BF043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026289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8C209C-7748-BC40-AB5C-43A03622EC00}" type="datetimeFigureOut">
              <a:rPr lang="de-DE" smtClean="0"/>
              <a:t>08.07.17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983B81-8483-6641-8D3F-060563BF043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27589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gi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pub.dartlang.org/packages/fluro" TargetMode="External"/><Relationship Id="rId3" Type="http://schemas.openxmlformats.org/officeDocument/2006/relationships/hyperlink" Target="https://flutter.io/networking/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docs.flutter.io/flutter/services/BasicMessageChannel-class.html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code.facebook.com/posts/1014532261909640/react-native-bringing-modern-web-techniques-to-mobile/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2443397"/>
            <a:ext cx="9144000" cy="1066566"/>
          </a:xfrm>
        </p:spPr>
        <p:txBody>
          <a:bodyPr>
            <a:normAutofit/>
          </a:bodyPr>
          <a:lstStyle/>
          <a:p>
            <a:r>
              <a:rPr lang="de-DE" dirty="0" err="1" smtClean="0"/>
              <a:t>Flutter.io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319242"/>
          </a:xfrm>
        </p:spPr>
        <p:txBody>
          <a:bodyPr>
            <a:normAutofit fontScale="85000" lnSpcReduction="20000"/>
          </a:bodyPr>
          <a:lstStyle/>
          <a:p>
            <a:r>
              <a:rPr lang="de-DE" dirty="0" smtClean="0"/>
              <a:t>Paetow Rolf, Dominik Seifert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76" t="13596" r="20401" b="13911"/>
          <a:stretch/>
        </p:blipFill>
        <p:spPr>
          <a:xfrm>
            <a:off x="2842026" y="2734837"/>
            <a:ext cx="995456" cy="1186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768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Hot </a:t>
            </a:r>
            <a:r>
              <a:rPr lang="de-DE" dirty="0" err="1" smtClean="0"/>
              <a:t>reload</a:t>
            </a:r>
            <a:endParaRPr lang="de-DE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53773"/>
            <a:ext cx="7459435" cy="5111095"/>
          </a:xfrm>
        </p:spPr>
      </p:pic>
      <p:sp>
        <p:nvSpPr>
          <p:cNvPr id="5" name="Textfeld 4"/>
          <p:cNvSpPr txBox="1"/>
          <p:nvPr/>
        </p:nvSpPr>
        <p:spPr>
          <a:xfrm>
            <a:off x="8407400" y="6195536"/>
            <a:ext cx="3272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https://</a:t>
            </a:r>
            <a:r>
              <a:rPr lang="de-DE" dirty="0" err="1" smtClean="0"/>
              <a:t>flutter.io</a:t>
            </a:r>
            <a:r>
              <a:rPr lang="de-DE" dirty="0" smtClean="0"/>
              <a:t>/</a:t>
            </a:r>
            <a:r>
              <a:rPr lang="de-DE" dirty="0" err="1" smtClean="0"/>
              <a:t>getting-started</a:t>
            </a:r>
            <a:r>
              <a:rPr lang="de-DE" dirty="0" smtClean="0"/>
              <a:t>/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2591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Widgets</a:t>
            </a:r>
            <a:endParaRPr lang="de-DE" dirty="0"/>
          </a:p>
        </p:txBody>
      </p:sp>
      <p:sp>
        <p:nvSpPr>
          <p:cNvPr id="6" name="Textfeld 5"/>
          <p:cNvSpPr txBox="1"/>
          <p:nvPr/>
        </p:nvSpPr>
        <p:spPr>
          <a:xfrm>
            <a:off x="304800" y="1690688"/>
            <a:ext cx="5063067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Arial" charset="0"/>
              <a:buChar char="•"/>
            </a:pPr>
            <a:r>
              <a:rPr lang="de-DE" sz="2200" b="0" i="0" dirty="0" smtClean="0">
                <a:solidFill>
                  <a:srgbClr val="111111"/>
                </a:solidFill>
                <a:effectLst/>
                <a:ea typeface="Arial Hebrew Scholar" charset="-79"/>
                <a:cs typeface="Arial Hebrew Scholar" charset="-79"/>
              </a:rPr>
              <a:t>Text: </a:t>
            </a:r>
            <a:r>
              <a:rPr lang="de-DE" sz="2200" b="0" i="0" dirty="0" err="1" smtClean="0">
                <a:solidFill>
                  <a:srgbClr val="111111"/>
                </a:solidFill>
                <a:effectLst/>
                <a:ea typeface="Arial Hebrew Scholar" charset="-79"/>
                <a:cs typeface="Arial Hebrew Scholar" charset="-79"/>
              </a:rPr>
              <a:t>stylebares</a:t>
            </a:r>
            <a:r>
              <a:rPr lang="de-DE" sz="2200" b="0" i="0" dirty="0" smtClean="0">
                <a:solidFill>
                  <a:srgbClr val="111111"/>
                </a:solidFill>
                <a:effectLst/>
                <a:ea typeface="Arial Hebrew Scholar" charset="-79"/>
                <a:cs typeface="Arial Hebrew Scholar" charset="-79"/>
              </a:rPr>
              <a:t> Textfeld</a:t>
            </a:r>
          </a:p>
          <a:p>
            <a:pPr>
              <a:lnSpc>
                <a:spcPct val="150000"/>
              </a:lnSpc>
              <a:buFont typeface="Arial" charset="0"/>
              <a:buChar char="•"/>
            </a:pPr>
            <a:r>
              <a:rPr lang="de-DE" sz="2200" b="0" i="0" dirty="0" err="1" smtClean="0">
                <a:solidFill>
                  <a:srgbClr val="111111"/>
                </a:solidFill>
                <a:effectLst/>
                <a:ea typeface="Arial Hebrew Scholar" charset="-79"/>
                <a:cs typeface="Arial Hebrew Scholar" charset="-79"/>
              </a:rPr>
              <a:t>Row</a:t>
            </a:r>
            <a:r>
              <a:rPr lang="de-DE" sz="2200" b="0" i="0" dirty="0" smtClean="0">
                <a:solidFill>
                  <a:srgbClr val="111111"/>
                </a:solidFill>
                <a:effectLst/>
                <a:ea typeface="Arial Hebrew Scholar" charset="-79"/>
                <a:cs typeface="Arial Hebrew Scholar" charset="-79"/>
              </a:rPr>
              <a:t>, </a:t>
            </a:r>
            <a:r>
              <a:rPr lang="de-DE" sz="2200" b="0" i="0" dirty="0" err="1" smtClean="0">
                <a:solidFill>
                  <a:srgbClr val="111111"/>
                </a:solidFill>
                <a:effectLst/>
                <a:ea typeface="Arial Hebrew Scholar" charset="-79"/>
                <a:cs typeface="Arial Hebrew Scholar" charset="-79"/>
              </a:rPr>
              <a:t>Column</a:t>
            </a:r>
            <a:r>
              <a:rPr lang="de-DE" sz="2200" b="0" i="0" dirty="0" smtClean="0">
                <a:solidFill>
                  <a:srgbClr val="111111"/>
                </a:solidFill>
                <a:effectLst/>
                <a:ea typeface="Arial Hebrew Scholar" charset="-79"/>
                <a:cs typeface="Arial Hebrew Scholar" charset="-79"/>
              </a:rPr>
              <a:t>: </a:t>
            </a:r>
            <a:r>
              <a:rPr lang="de-DE" sz="2200" b="0" i="0" dirty="0" err="1" smtClean="0">
                <a:solidFill>
                  <a:srgbClr val="111111"/>
                </a:solidFill>
                <a:effectLst/>
                <a:ea typeface="Arial Hebrew Scholar" charset="-79"/>
                <a:cs typeface="Arial Hebrew Scholar" charset="-79"/>
              </a:rPr>
              <a:t>Widget</a:t>
            </a:r>
            <a:r>
              <a:rPr lang="de-DE" sz="2200" b="0" i="0" dirty="0" smtClean="0">
                <a:solidFill>
                  <a:srgbClr val="111111"/>
                </a:solidFill>
                <a:effectLst/>
                <a:ea typeface="Arial Hebrew Scholar" charset="-79"/>
                <a:cs typeface="Arial Hebrew Scholar" charset="-79"/>
              </a:rPr>
              <a:t> für Layouts in horizontaler (</a:t>
            </a:r>
            <a:r>
              <a:rPr lang="de-DE" sz="2200" b="0" i="0" dirty="0" err="1" smtClean="0">
                <a:solidFill>
                  <a:srgbClr val="111111"/>
                </a:solidFill>
                <a:effectLst/>
                <a:ea typeface="Arial Hebrew Scholar" charset="-79"/>
                <a:cs typeface="Arial Hebrew Scholar" charset="-79"/>
              </a:rPr>
              <a:t>Row</a:t>
            </a:r>
            <a:r>
              <a:rPr lang="de-DE" sz="2200" b="0" i="0" dirty="0" smtClean="0">
                <a:solidFill>
                  <a:srgbClr val="111111"/>
                </a:solidFill>
                <a:effectLst/>
                <a:ea typeface="Arial Hebrew Scholar" charset="-79"/>
                <a:cs typeface="Arial Hebrew Scholar" charset="-79"/>
              </a:rPr>
              <a:t>) und </a:t>
            </a:r>
            <a:r>
              <a:rPr lang="de-DE" sz="2200" b="0" i="0" dirty="0" err="1" smtClean="0">
                <a:solidFill>
                  <a:srgbClr val="111111"/>
                </a:solidFill>
                <a:effectLst/>
                <a:ea typeface="Arial Hebrew Scholar" charset="-79"/>
                <a:cs typeface="Arial Hebrew Scholar" charset="-79"/>
              </a:rPr>
              <a:t>verticaler</a:t>
            </a:r>
            <a:r>
              <a:rPr lang="de-DE" sz="2200" b="0" i="0" dirty="0" smtClean="0">
                <a:solidFill>
                  <a:srgbClr val="111111"/>
                </a:solidFill>
                <a:effectLst/>
                <a:ea typeface="Arial Hebrew Scholar" charset="-79"/>
                <a:cs typeface="Arial Hebrew Scholar" charset="-79"/>
              </a:rPr>
              <a:t> (</a:t>
            </a:r>
            <a:r>
              <a:rPr lang="de-DE" sz="2200" b="0" i="0" dirty="0" err="1" smtClean="0">
                <a:solidFill>
                  <a:srgbClr val="111111"/>
                </a:solidFill>
                <a:effectLst/>
                <a:ea typeface="Arial Hebrew Scholar" charset="-79"/>
                <a:cs typeface="Arial Hebrew Scholar" charset="-79"/>
              </a:rPr>
              <a:t>Column</a:t>
            </a:r>
            <a:r>
              <a:rPr lang="de-DE" sz="2200" b="0" i="0" dirty="0" smtClean="0">
                <a:solidFill>
                  <a:srgbClr val="111111"/>
                </a:solidFill>
                <a:effectLst/>
                <a:ea typeface="Arial Hebrew Scholar" charset="-79"/>
                <a:cs typeface="Arial Hebrew Scholar" charset="-79"/>
              </a:rPr>
              <a:t>) Ausrichtung.  (vgl. CSS3 </a:t>
            </a:r>
            <a:r>
              <a:rPr lang="de-DE" sz="2200" b="0" i="0" dirty="0" err="1" smtClean="0">
                <a:solidFill>
                  <a:srgbClr val="111111"/>
                </a:solidFill>
                <a:effectLst/>
                <a:ea typeface="Arial Hebrew Scholar" charset="-79"/>
                <a:cs typeface="Arial Hebrew Scholar" charset="-79"/>
              </a:rPr>
              <a:t>Flexbox</a:t>
            </a:r>
            <a:r>
              <a:rPr lang="de-DE" sz="2200" b="0" i="0" dirty="0" smtClean="0">
                <a:solidFill>
                  <a:srgbClr val="111111"/>
                </a:solidFill>
                <a:effectLst/>
                <a:ea typeface="Arial Hebrew Scholar" charset="-79"/>
                <a:cs typeface="Arial Hebrew Scholar" charset="-79"/>
              </a:rPr>
              <a:t>).</a:t>
            </a:r>
          </a:p>
          <a:p>
            <a:pPr>
              <a:lnSpc>
                <a:spcPct val="150000"/>
              </a:lnSpc>
              <a:buFont typeface="Arial" charset="0"/>
              <a:buChar char="•"/>
            </a:pPr>
            <a:r>
              <a:rPr lang="de-DE" sz="2200" b="0" i="0" dirty="0" smtClean="0">
                <a:solidFill>
                  <a:srgbClr val="111111"/>
                </a:solidFill>
                <a:effectLst/>
                <a:ea typeface="Arial Hebrew Scholar" charset="-79"/>
                <a:cs typeface="Arial Hebrew Scholar" charset="-79"/>
              </a:rPr>
              <a:t>Stack: -&gt; </a:t>
            </a:r>
            <a:r>
              <a:rPr lang="de-DE" sz="2200" b="0" i="0" dirty="0" err="1" smtClean="0">
                <a:solidFill>
                  <a:srgbClr val="111111"/>
                </a:solidFill>
                <a:effectLst/>
                <a:ea typeface="Arial Hebrew Scholar" charset="-79"/>
                <a:cs typeface="Arial Hebrew Scholar" charset="-79"/>
              </a:rPr>
              <a:t>Widget</a:t>
            </a:r>
            <a:r>
              <a:rPr lang="de-DE" sz="2200" dirty="0">
                <a:solidFill>
                  <a:srgbClr val="111111"/>
                </a:solidFill>
                <a:ea typeface="Arial Hebrew Scholar" charset="-79"/>
                <a:cs typeface="Arial Hebrew Scholar" charset="-79"/>
              </a:rPr>
              <a:t> </a:t>
            </a:r>
            <a:r>
              <a:rPr lang="de-DE" sz="2200" dirty="0" smtClean="0">
                <a:solidFill>
                  <a:srgbClr val="111111"/>
                </a:solidFill>
                <a:ea typeface="Arial Hebrew Scholar" charset="-79"/>
                <a:cs typeface="Arial Hebrew Scholar" charset="-79"/>
              </a:rPr>
              <a:t>um mehrere </a:t>
            </a:r>
            <a:r>
              <a:rPr lang="de-DE" sz="2200" dirty="0" err="1" smtClean="0">
                <a:solidFill>
                  <a:srgbClr val="111111"/>
                </a:solidFill>
                <a:ea typeface="Arial Hebrew Scholar" charset="-79"/>
                <a:cs typeface="Arial Hebrew Scholar" charset="-79"/>
              </a:rPr>
              <a:t>Widgets</a:t>
            </a:r>
            <a:r>
              <a:rPr lang="de-DE" sz="2200" dirty="0" smtClean="0">
                <a:solidFill>
                  <a:srgbClr val="111111"/>
                </a:solidFill>
                <a:ea typeface="Arial Hebrew Scholar" charset="-79"/>
                <a:cs typeface="Arial Hebrew Scholar" charset="-79"/>
              </a:rPr>
              <a:t> übereinander darzustellen </a:t>
            </a:r>
            <a:r>
              <a:rPr lang="de-DE" sz="2200" b="0" i="0" dirty="0" smtClean="0">
                <a:solidFill>
                  <a:srgbClr val="111111"/>
                </a:solidFill>
                <a:effectLst/>
                <a:ea typeface="Arial Hebrew Scholar" charset="-79"/>
                <a:cs typeface="Arial Hebrew Scholar" charset="-79"/>
              </a:rPr>
              <a:t>(</a:t>
            </a:r>
            <a:r>
              <a:rPr lang="de-DE" sz="2200" b="0" i="0" dirty="0" err="1" smtClean="0">
                <a:solidFill>
                  <a:srgbClr val="111111"/>
                </a:solidFill>
                <a:effectLst/>
                <a:ea typeface="Arial Hebrew Scholar" charset="-79"/>
                <a:cs typeface="Arial Hebrew Scholar" charset="-79"/>
              </a:rPr>
              <a:t>FiFo</a:t>
            </a:r>
            <a:r>
              <a:rPr lang="de-DE" sz="2200" b="0" i="0" dirty="0" smtClean="0">
                <a:solidFill>
                  <a:srgbClr val="111111"/>
                </a:solidFill>
                <a:effectLst/>
                <a:ea typeface="Arial Hebrew Scholar" charset="-79"/>
                <a:cs typeface="Arial Hebrew Scholar" charset="-79"/>
              </a:rPr>
              <a:t> ,absolute </a:t>
            </a:r>
            <a:r>
              <a:rPr lang="de-DE" sz="2200" b="0" i="0" dirty="0" err="1" smtClean="0">
                <a:solidFill>
                  <a:srgbClr val="111111"/>
                </a:solidFill>
                <a:effectLst/>
                <a:ea typeface="Arial Hebrew Scholar" charset="-79"/>
                <a:cs typeface="Arial Hebrew Scholar" charset="-79"/>
              </a:rPr>
              <a:t>positioning</a:t>
            </a:r>
            <a:r>
              <a:rPr lang="de-DE" sz="2200" b="0" i="0" dirty="0" smtClean="0">
                <a:solidFill>
                  <a:srgbClr val="111111"/>
                </a:solidFill>
                <a:effectLst/>
                <a:ea typeface="Arial Hebrew Scholar" charset="-79"/>
                <a:cs typeface="Arial Hebrew Scholar" charset="-79"/>
              </a:rPr>
              <a:t>).</a:t>
            </a:r>
          </a:p>
          <a:p>
            <a:pPr>
              <a:lnSpc>
                <a:spcPct val="150000"/>
              </a:lnSpc>
              <a:buFont typeface="Arial" charset="0"/>
              <a:buChar char="•"/>
            </a:pPr>
            <a:r>
              <a:rPr lang="de-DE" sz="2200" b="0" i="0" dirty="0" smtClean="0">
                <a:solidFill>
                  <a:srgbClr val="111111"/>
                </a:solidFill>
                <a:effectLst/>
                <a:ea typeface="Arial Hebrew Scholar" charset="-79"/>
                <a:cs typeface="Arial Hebrew Scholar" charset="-79"/>
              </a:rPr>
              <a:t>Container: -&gt; div </a:t>
            </a:r>
            <a:endParaRPr lang="de-DE" sz="2200" dirty="0">
              <a:ea typeface="Arial Hebrew Scholar" charset="-79"/>
              <a:cs typeface="Arial Hebrew Scholar" charset="-79"/>
            </a:endParaRPr>
          </a:p>
        </p:txBody>
      </p:sp>
      <p:pic>
        <p:nvPicPr>
          <p:cNvPr id="8" name="Bild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6033" y="1690688"/>
            <a:ext cx="6477000" cy="467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685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State</a:t>
            </a:r>
            <a:endParaRPr lang="de-DE" dirty="0"/>
          </a:p>
        </p:txBody>
      </p:sp>
      <p:sp>
        <p:nvSpPr>
          <p:cNvPr id="4" name="Textfeld 3"/>
          <p:cNvSpPr txBox="1"/>
          <p:nvPr/>
        </p:nvSpPr>
        <p:spPr>
          <a:xfrm>
            <a:off x="838200" y="1852487"/>
            <a:ext cx="5987729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de-DE" dirty="0" err="1" smtClean="0"/>
              <a:t>Stateless</a:t>
            </a:r>
            <a:r>
              <a:rPr lang="de-DE" dirty="0" smtClean="0"/>
              <a:t> </a:t>
            </a:r>
            <a:r>
              <a:rPr lang="de-DE" dirty="0" err="1" smtClean="0"/>
              <a:t>Widgets</a:t>
            </a:r>
            <a:r>
              <a:rPr lang="de-DE" dirty="0" smtClean="0"/>
              <a:t>:</a:t>
            </a:r>
            <a:br>
              <a:rPr lang="de-DE" dirty="0" smtClean="0"/>
            </a:b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Sind statisch und verändern sich nicht</a:t>
            </a:r>
            <a:r>
              <a:rPr lang="de-DE" dirty="0"/>
              <a:t/>
            </a:r>
            <a:br>
              <a:rPr lang="de-DE" dirty="0"/>
            </a:br>
            <a:r>
              <a:rPr lang="de-DE" dirty="0" smtClean="0"/>
              <a:t>z.B.</a:t>
            </a:r>
            <a:r>
              <a:rPr lang="de-DE" dirty="0"/>
              <a:t> Icon, </a:t>
            </a:r>
            <a:r>
              <a:rPr lang="de-DE" dirty="0" err="1" smtClean="0"/>
              <a:t>IconButton</a:t>
            </a:r>
            <a:r>
              <a:rPr lang="de-DE" dirty="0"/>
              <a:t> </a:t>
            </a:r>
            <a:r>
              <a:rPr lang="de-DE" dirty="0" smtClean="0"/>
              <a:t>&amp;</a:t>
            </a:r>
            <a:r>
              <a:rPr lang="de-DE" dirty="0"/>
              <a:t> Text </a:t>
            </a:r>
            <a:r>
              <a:rPr lang="de-DE" dirty="0" smtClean="0"/>
              <a:t>erben von</a:t>
            </a:r>
            <a:r>
              <a:rPr lang="de-DE" dirty="0"/>
              <a:t> </a:t>
            </a:r>
            <a:r>
              <a:rPr lang="de-DE" dirty="0" err="1" smtClean="0"/>
              <a:t>StatelessWidget</a:t>
            </a:r>
            <a:r>
              <a:rPr lang="de-DE" dirty="0" smtClean="0"/>
              <a:t/>
            </a:r>
            <a:br>
              <a:rPr lang="de-DE" dirty="0" smtClean="0"/>
            </a:br>
            <a:endParaRPr lang="de-DE" dirty="0" smtClean="0"/>
          </a:p>
          <a:p>
            <a:pPr marL="285750" indent="-285750">
              <a:buFontTx/>
              <a:buChar char="-"/>
            </a:pPr>
            <a:r>
              <a:rPr lang="de-DE" dirty="0" err="1" smtClean="0"/>
              <a:t>Stateful</a:t>
            </a:r>
            <a:r>
              <a:rPr lang="de-DE" dirty="0" smtClean="0"/>
              <a:t> </a:t>
            </a:r>
            <a:r>
              <a:rPr lang="de-DE" dirty="0" err="1" smtClean="0"/>
              <a:t>Widgets</a:t>
            </a:r>
            <a:r>
              <a:rPr lang="de-DE" dirty="0" smtClean="0"/>
              <a:t>:</a:t>
            </a:r>
            <a:br>
              <a:rPr lang="de-DE" dirty="0" smtClean="0"/>
            </a:b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err="1" smtClean="0"/>
              <a:t>Widgets</a:t>
            </a:r>
            <a:r>
              <a:rPr lang="de-DE" dirty="0" smtClean="0"/>
              <a:t> mit denen der User interagieren kann</a:t>
            </a:r>
            <a:br>
              <a:rPr lang="de-DE" dirty="0" smtClean="0"/>
            </a:br>
            <a:r>
              <a:rPr lang="de-DE" dirty="0" smtClean="0"/>
              <a:t>z.B. Checkbox, </a:t>
            </a:r>
            <a:r>
              <a:rPr lang="de-DE" dirty="0" err="1" smtClean="0"/>
              <a:t>TextField</a:t>
            </a:r>
            <a:r>
              <a:rPr lang="de-DE" dirty="0" smtClean="0"/>
              <a:t> &amp; </a:t>
            </a:r>
            <a:r>
              <a:rPr lang="de-DE" dirty="0" err="1" smtClean="0"/>
              <a:t>Slider</a:t>
            </a:r>
            <a:r>
              <a:rPr lang="de-DE" dirty="0" smtClean="0"/>
              <a:t> erben von </a:t>
            </a:r>
            <a:r>
              <a:rPr lang="de-DE" dirty="0" err="1" smtClean="0"/>
              <a:t>StateFulWidget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>
                <a:sym typeface="Wingdings"/>
              </a:rPr>
              <a:t>Zustand wird in zusätzlichem </a:t>
            </a:r>
            <a:r>
              <a:rPr lang="de-DE" dirty="0" err="1" smtClean="0">
                <a:sym typeface="Wingdings"/>
              </a:rPr>
              <a:t>StateObject</a:t>
            </a:r>
            <a:r>
              <a:rPr lang="de-DE" dirty="0" smtClean="0">
                <a:sym typeface="Wingdings"/>
              </a:rPr>
              <a:t> gesichert </a:t>
            </a:r>
            <a:br>
              <a:rPr lang="de-DE" dirty="0" smtClean="0">
                <a:sym typeface="Wingdings"/>
              </a:rPr>
            </a:br>
            <a:r>
              <a:rPr lang="de-DE" dirty="0" smtClean="0">
                <a:sym typeface="Wingdings"/>
              </a:rPr>
              <a:t>--&gt; .</a:t>
            </a:r>
            <a:r>
              <a:rPr lang="de-DE" dirty="0" err="1" smtClean="0">
                <a:sym typeface="Wingdings"/>
              </a:rPr>
              <a:t>setState</a:t>
            </a:r>
            <a:r>
              <a:rPr lang="de-DE" dirty="0" smtClean="0">
                <a:sym typeface="Wingdings"/>
              </a:rPr>
              <a:t>() führt zur Neuzeichnung des </a:t>
            </a:r>
            <a:r>
              <a:rPr lang="de-DE" dirty="0" err="1" smtClean="0">
                <a:sym typeface="Wingdings"/>
              </a:rPr>
              <a:t>Widgets</a:t>
            </a:r>
            <a:r>
              <a:rPr lang="de-DE" dirty="0" smtClean="0">
                <a:sym typeface="Wingdings"/>
              </a:rPr>
              <a:t/>
            </a:r>
            <a:br>
              <a:rPr lang="de-DE" dirty="0" smtClean="0">
                <a:sym typeface="Wingdings"/>
              </a:rPr>
            </a:br>
            <a:endParaRPr lang="de-DE" dirty="0" smtClean="0"/>
          </a:p>
          <a:p>
            <a:pPr marL="285750" indent="-285750">
              <a:buFontTx/>
              <a:buChar char="-"/>
            </a:pPr>
            <a:endParaRPr lang="de-DE" dirty="0"/>
          </a:p>
          <a:p>
            <a:pPr marL="285750" indent="-285750">
              <a:buFontTx/>
              <a:buChar char="-"/>
            </a:pPr>
            <a:endParaRPr lang="de-DE" dirty="0" smtClean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9129" y="592666"/>
            <a:ext cx="3434366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83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6660" y="119270"/>
            <a:ext cx="4837043" cy="6612834"/>
          </a:xfrm>
          <a:prstGeom prst="rect">
            <a:avLst/>
          </a:prstGeom>
        </p:spPr>
      </p:pic>
      <p:pic>
        <p:nvPicPr>
          <p:cNvPr id="8" name="Inhaltsplatzhalter 7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7" y="119270"/>
            <a:ext cx="6705600" cy="1041400"/>
          </a:xfrm>
        </p:spPr>
      </p:pic>
      <p:sp>
        <p:nvSpPr>
          <p:cNvPr id="10" name="Textfeld 9"/>
          <p:cNvSpPr txBox="1"/>
          <p:nvPr/>
        </p:nvSpPr>
        <p:spPr>
          <a:xfrm>
            <a:off x="252228" y="1836528"/>
            <a:ext cx="4605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- </a:t>
            </a:r>
            <a:r>
              <a:rPr lang="de-DE" dirty="0" err="1" smtClean="0"/>
              <a:t>createState</a:t>
            </a:r>
            <a:r>
              <a:rPr lang="de-DE" dirty="0" smtClean="0"/>
              <a:t>() um den State selbst zu managen</a:t>
            </a:r>
          </a:p>
        </p:txBody>
      </p:sp>
      <p:sp>
        <p:nvSpPr>
          <p:cNvPr id="12" name="Textfeld 11"/>
          <p:cNvSpPr txBox="1"/>
          <p:nvPr/>
        </p:nvSpPr>
        <p:spPr>
          <a:xfrm>
            <a:off x="252228" y="3823855"/>
            <a:ext cx="68943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- </a:t>
            </a:r>
            <a:r>
              <a:rPr lang="de-DE" dirty="0" err="1" smtClean="0"/>
              <a:t>setState</a:t>
            </a:r>
            <a:r>
              <a:rPr lang="de-DE" dirty="0"/>
              <a:t>() führt zum Neuzeichnen des </a:t>
            </a:r>
            <a:r>
              <a:rPr lang="de-DE" dirty="0" err="1"/>
              <a:t>Widgets</a:t>
            </a:r>
            <a:r>
              <a:rPr lang="de-DE" dirty="0"/>
              <a:t> nach </a:t>
            </a:r>
            <a:r>
              <a:rPr lang="de-DE" dirty="0" err="1" smtClean="0"/>
              <a:t>Toggle</a:t>
            </a:r>
            <a:r>
              <a:rPr lang="de-DE" dirty="0" smtClean="0"/>
              <a:t> Interaktion</a:t>
            </a:r>
            <a:endParaRPr lang="de-DE" dirty="0"/>
          </a:p>
          <a:p>
            <a:endParaRPr lang="de-DE" dirty="0"/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356" y="4344290"/>
            <a:ext cx="6415261" cy="2387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1518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State&lt;T&gt; </a:t>
            </a:r>
            <a:r>
              <a:rPr lang="de-DE" dirty="0" err="1" smtClean="0"/>
              <a:t>lifecycle</a:t>
            </a:r>
            <a:endParaRPr lang="de-DE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6236" y="1825625"/>
            <a:ext cx="7839527" cy="4351338"/>
          </a:xfrm>
        </p:spPr>
      </p:pic>
      <p:sp>
        <p:nvSpPr>
          <p:cNvPr id="5" name="Textfeld 4"/>
          <p:cNvSpPr txBox="1"/>
          <p:nvPr/>
        </p:nvSpPr>
        <p:spPr>
          <a:xfrm>
            <a:off x="0" y="6311900"/>
            <a:ext cx="12261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https://</a:t>
            </a:r>
            <a:r>
              <a:rPr lang="de-DE" dirty="0" err="1"/>
              <a:t>docs.google.com</a:t>
            </a:r>
            <a:r>
              <a:rPr lang="de-DE" dirty="0"/>
              <a:t>/</a:t>
            </a:r>
            <a:r>
              <a:rPr lang="de-DE" dirty="0" err="1"/>
              <a:t>presentation</a:t>
            </a:r>
            <a:r>
              <a:rPr lang="de-DE" dirty="0"/>
              <a:t>/d/1cw7A4HbvM_Abv320rVgPVGiUP2msVs7tfGbkgdrTy0I/</a:t>
            </a:r>
            <a:r>
              <a:rPr lang="de-DE" dirty="0" err="1"/>
              <a:t>edit#slide</a:t>
            </a:r>
            <a:r>
              <a:rPr lang="de-DE" dirty="0"/>
              <a:t>=id.g70d668005_2_22</a:t>
            </a:r>
          </a:p>
        </p:txBody>
      </p:sp>
    </p:spTree>
    <p:extLst>
      <p:ext uri="{BB962C8B-B14F-4D97-AF65-F5344CB8AC3E}">
        <p14:creationId xmlns:p14="http://schemas.microsoft.com/office/powerpoint/2010/main" val="14764872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Packaging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dependencies</a:t>
            </a:r>
            <a:r>
              <a:rPr lang="de-DE" dirty="0"/>
              <a:t>: </a:t>
            </a:r>
            <a:endParaRPr lang="de-DE" dirty="0" smtClean="0"/>
          </a:p>
          <a:p>
            <a:pPr marL="0" indent="0">
              <a:buNone/>
            </a:pPr>
            <a:r>
              <a:rPr lang="de-DE" dirty="0"/>
              <a:t>	</a:t>
            </a:r>
            <a:r>
              <a:rPr lang="de-DE" dirty="0" err="1" smtClean="0"/>
              <a:t>fluro</a:t>
            </a:r>
            <a:r>
              <a:rPr lang="de-DE" dirty="0"/>
              <a:t>: "^</a:t>
            </a:r>
            <a:r>
              <a:rPr lang="de-DE" dirty="0" smtClean="0"/>
              <a:t>1.1.0“</a:t>
            </a:r>
          </a:p>
          <a:p>
            <a:pPr marL="0" indent="0">
              <a:buNone/>
            </a:pPr>
            <a:r>
              <a:rPr lang="de-DE" dirty="0"/>
              <a:t>	</a:t>
            </a:r>
            <a:r>
              <a:rPr lang="mr-IN" dirty="0" err="1"/>
              <a:t>http</a:t>
            </a:r>
            <a:r>
              <a:rPr lang="mr-IN" dirty="0"/>
              <a:t>: '&gt;=0.11.3+12'</a:t>
            </a:r>
            <a:endParaRPr lang="de-DE" dirty="0" smtClean="0"/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r>
              <a:rPr lang="de-DE" dirty="0">
                <a:hlinkClick r:id="rId2"/>
              </a:rPr>
              <a:t>https://</a:t>
            </a:r>
            <a:r>
              <a:rPr lang="de-DE" dirty="0" smtClean="0">
                <a:hlinkClick r:id="rId2"/>
              </a:rPr>
              <a:t>pub.dartlang.org/packages/fluro</a:t>
            </a:r>
            <a:endParaRPr lang="de-DE" dirty="0" smtClean="0"/>
          </a:p>
          <a:p>
            <a:pPr marL="0" indent="0">
              <a:buNone/>
            </a:pPr>
            <a:r>
              <a:rPr lang="de-DE" dirty="0">
                <a:hlinkClick r:id="rId3"/>
              </a:rPr>
              <a:t>https://flutter.io/networking</a:t>
            </a:r>
            <a:r>
              <a:rPr lang="de-DE" dirty="0" smtClean="0">
                <a:hlinkClick r:id="rId3"/>
              </a:rPr>
              <a:t>/</a:t>
            </a:r>
            <a:endParaRPr lang="de-DE" dirty="0" smtClean="0"/>
          </a:p>
          <a:p>
            <a:pPr mar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733508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Unterbau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52200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Render</a:t>
            </a:r>
            <a:r>
              <a:rPr lang="de-DE" dirty="0" smtClean="0"/>
              <a:t> Pipeline</a:t>
            </a:r>
            <a:endParaRPr lang="de-DE" dirty="0"/>
          </a:p>
        </p:txBody>
      </p:sp>
      <p:sp>
        <p:nvSpPr>
          <p:cNvPr id="5" name="Textfeld 4"/>
          <p:cNvSpPr txBox="1"/>
          <p:nvPr/>
        </p:nvSpPr>
        <p:spPr>
          <a:xfrm>
            <a:off x="0" y="6311900"/>
            <a:ext cx="12261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https://</a:t>
            </a:r>
            <a:r>
              <a:rPr lang="de-DE" dirty="0" err="1"/>
              <a:t>docs.google.com</a:t>
            </a:r>
            <a:r>
              <a:rPr lang="de-DE" dirty="0"/>
              <a:t>/</a:t>
            </a:r>
            <a:r>
              <a:rPr lang="de-DE" dirty="0" err="1"/>
              <a:t>presentation</a:t>
            </a:r>
            <a:r>
              <a:rPr lang="de-DE" dirty="0"/>
              <a:t>/d/1cw7A4HbvM_Abv320rVgPVGiUP2msVs7tfGbkgdrTy0I/</a:t>
            </a:r>
            <a:r>
              <a:rPr lang="de-DE" dirty="0" err="1"/>
              <a:t>edit#slide</a:t>
            </a:r>
            <a:r>
              <a:rPr lang="de-DE" dirty="0"/>
              <a:t>=id.g70d668005_2_22</a:t>
            </a:r>
          </a:p>
        </p:txBody>
      </p:sp>
      <p:pic>
        <p:nvPicPr>
          <p:cNvPr id="8" name="Bild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0771" y="1690688"/>
            <a:ext cx="7830457" cy="4512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9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“native“ Ausführung des Codes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de-DE" b="1" dirty="0" err="1"/>
              <a:t>How</a:t>
            </a:r>
            <a:r>
              <a:rPr lang="de-DE" b="1" dirty="0"/>
              <a:t> </a:t>
            </a:r>
            <a:r>
              <a:rPr lang="de-DE" b="1" dirty="0" err="1"/>
              <a:t>does</a:t>
            </a:r>
            <a:r>
              <a:rPr lang="de-DE" b="1" dirty="0"/>
              <a:t> </a:t>
            </a:r>
            <a:r>
              <a:rPr lang="de-DE" b="1" dirty="0" err="1"/>
              <a:t>Flutter</a:t>
            </a:r>
            <a:r>
              <a:rPr lang="de-DE" b="1" dirty="0"/>
              <a:t> </a:t>
            </a:r>
            <a:r>
              <a:rPr lang="de-DE" b="1" dirty="0" err="1"/>
              <a:t>run</a:t>
            </a:r>
            <a:r>
              <a:rPr lang="de-DE" b="1" dirty="0"/>
              <a:t> </a:t>
            </a:r>
            <a:r>
              <a:rPr lang="de-DE" b="1" dirty="0" err="1"/>
              <a:t>my</a:t>
            </a:r>
            <a:r>
              <a:rPr lang="de-DE" b="1" dirty="0"/>
              <a:t> </a:t>
            </a:r>
            <a:r>
              <a:rPr lang="de-DE" b="1" dirty="0" err="1"/>
              <a:t>code</a:t>
            </a:r>
            <a:r>
              <a:rPr lang="de-DE" b="1" dirty="0"/>
              <a:t> on </a:t>
            </a:r>
            <a:r>
              <a:rPr lang="de-DE" b="1" dirty="0" smtClean="0"/>
              <a:t>Android?</a:t>
            </a:r>
          </a:p>
          <a:p>
            <a:pPr marL="0" indent="0">
              <a:buNone/>
            </a:pPr>
            <a:r>
              <a:rPr lang="de-DE" dirty="0" smtClean="0"/>
              <a:t>The </a:t>
            </a:r>
            <a:r>
              <a:rPr lang="de-DE" dirty="0" err="1"/>
              <a:t>engine’s</a:t>
            </a:r>
            <a:r>
              <a:rPr lang="de-DE" dirty="0"/>
              <a:t> C/C++ </a:t>
            </a:r>
            <a:r>
              <a:rPr lang="de-DE" dirty="0" err="1"/>
              <a:t>code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compiled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Android’s</a:t>
            </a:r>
            <a:r>
              <a:rPr lang="de-DE" dirty="0"/>
              <a:t> NDK,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majority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framework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application</a:t>
            </a:r>
            <a:r>
              <a:rPr lang="de-DE" dirty="0"/>
              <a:t> </a:t>
            </a:r>
            <a:r>
              <a:rPr lang="de-DE" dirty="0" err="1"/>
              <a:t>code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running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native </a:t>
            </a:r>
            <a:r>
              <a:rPr lang="de-DE" dirty="0" err="1"/>
              <a:t>code</a:t>
            </a:r>
            <a:r>
              <a:rPr lang="de-DE" dirty="0"/>
              <a:t> </a:t>
            </a:r>
            <a:r>
              <a:rPr lang="de-DE" dirty="0" err="1"/>
              <a:t>compiled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Dart</a:t>
            </a:r>
            <a:r>
              <a:rPr lang="de-DE" dirty="0"/>
              <a:t> </a:t>
            </a:r>
            <a:r>
              <a:rPr lang="de-DE" dirty="0" err="1" smtClean="0"/>
              <a:t>compiler</a:t>
            </a:r>
            <a:r>
              <a:rPr lang="de-DE" dirty="0" smtClean="0"/>
              <a:t>.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b="1" dirty="0" err="1" smtClean="0"/>
              <a:t>How</a:t>
            </a:r>
            <a:r>
              <a:rPr lang="de-DE" b="1" dirty="0" smtClean="0"/>
              <a:t> </a:t>
            </a:r>
            <a:r>
              <a:rPr lang="de-DE" b="1" dirty="0" err="1"/>
              <a:t>does</a:t>
            </a:r>
            <a:r>
              <a:rPr lang="de-DE" b="1" dirty="0"/>
              <a:t> </a:t>
            </a:r>
            <a:r>
              <a:rPr lang="de-DE" b="1" dirty="0" err="1"/>
              <a:t>Flutter</a:t>
            </a:r>
            <a:r>
              <a:rPr lang="de-DE" b="1" dirty="0"/>
              <a:t> </a:t>
            </a:r>
            <a:r>
              <a:rPr lang="de-DE" b="1" dirty="0" err="1"/>
              <a:t>run</a:t>
            </a:r>
            <a:r>
              <a:rPr lang="de-DE" b="1" dirty="0"/>
              <a:t> </a:t>
            </a:r>
            <a:r>
              <a:rPr lang="de-DE" b="1" dirty="0" err="1"/>
              <a:t>my</a:t>
            </a:r>
            <a:r>
              <a:rPr lang="de-DE" b="1" dirty="0"/>
              <a:t> </a:t>
            </a:r>
            <a:r>
              <a:rPr lang="de-DE" b="1" dirty="0" err="1"/>
              <a:t>code</a:t>
            </a:r>
            <a:r>
              <a:rPr lang="de-DE" b="1" dirty="0"/>
              <a:t> on </a:t>
            </a:r>
            <a:r>
              <a:rPr lang="de-DE" b="1" dirty="0" smtClean="0"/>
              <a:t>iOS?</a:t>
            </a:r>
          </a:p>
          <a:p>
            <a:pPr marL="0" indent="0">
              <a:buNone/>
            </a:pPr>
            <a:r>
              <a:rPr lang="de-DE" dirty="0" smtClean="0"/>
              <a:t>The </a:t>
            </a:r>
            <a:r>
              <a:rPr lang="de-DE" dirty="0" err="1"/>
              <a:t>engine’s</a:t>
            </a:r>
            <a:r>
              <a:rPr lang="de-DE" dirty="0"/>
              <a:t> C/C++ </a:t>
            </a:r>
            <a:r>
              <a:rPr lang="de-DE" dirty="0" err="1"/>
              <a:t>code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compiled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LLVM,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any</a:t>
            </a:r>
            <a:r>
              <a:rPr lang="de-DE" dirty="0"/>
              <a:t> </a:t>
            </a:r>
            <a:r>
              <a:rPr lang="de-DE" dirty="0" err="1"/>
              <a:t>Dart</a:t>
            </a:r>
            <a:r>
              <a:rPr lang="de-DE" dirty="0"/>
              <a:t> </a:t>
            </a:r>
            <a:r>
              <a:rPr lang="de-DE" dirty="0" err="1"/>
              <a:t>code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AOT-</a:t>
            </a:r>
            <a:r>
              <a:rPr lang="de-DE" dirty="0" err="1"/>
              <a:t>compiled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native </a:t>
            </a:r>
            <a:r>
              <a:rPr lang="de-DE" dirty="0" err="1"/>
              <a:t>code</a:t>
            </a:r>
            <a:r>
              <a:rPr lang="de-DE" dirty="0"/>
              <a:t>. The </a:t>
            </a:r>
            <a:r>
              <a:rPr lang="de-DE" dirty="0" err="1"/>
              <a:t>app</a:t>
            </a:r>
            <a:r>
              <a:rPr lang="de-DE" dirty="0"/>
              <a:t> </a:t>
            </a:r>
            <a:r>
              <a:rPr lang="de-DE" dirty="0" err="1"/>
              <a:t>runs</a:t>
            </a:r>
            <a:r>
              <a:rPr lang="de-DE" dirty="0"/>
              <a:t> </a:t>
            </a:r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native </a:t>
            </a:r>
            <a:r>
              <a:rPr lang="de-DE" dirty="0" err="1"/>
              <a:t>instruction</a:t>
            </a:r>
            <a:r>
              <a:rPr lang="de-DE" dirty="0"/>
              <a:t> </a:t>
            </a:r>
            <a:r>
              <a:rPr lang="de-DE" dirty="0" err="1"/>
              <a:t>set</a:t>
            </a:r>
            <a:r>
              <a:rPr lang="de-DE" dirty="0"/>
              <a:t> (</a:t>
            </a: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interpreter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involved</a:t>
            </a:r>
            <a:r>
              <a:rPr lang="de-DE" dirty="0" smtClean="0"/>
              <a:t>).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b="1" dirty="0" err="1" smtClean="0"/>
              <a:t>Flutter</a:t>
            </a:r>
            <a:r>
              <a:rPr lang="de-DE" b="1" dirty="0" smtClean="0"/>
              <a:t> in </a:t>
            </a:r>
            <a:r>
              <a:rPr lang="de-DE" b="1" dirty="0" err="1" smtClean="0"/>
              <a:t>existing</a:t>
            </a:r>
            <a:r>
              <a:rPr lang="de-DE" b="1" dirty="0" smtClean="0"/>
              <a:t> Apps</a:t>
            </a:r>
          </a:p>
          <a:p>
            <a:pPr marL="0" indent="0">
              <a:buNone/>
            </a:pPr>
            <a:endParaRPr lang="de-DE" b="1" dirty="0"/>
          </a:p>
          <a:p>
            <a:pPr marL="0" indent="0">
              <a:buNone/>
            </a:pPr>
            <a:r>
              <a:rPr lang="de-DE" b="1" dirty="0" smtClean="0"/>
              <a:t>Aufrufen nativen Codes</a:t>
            </a:r>
          </a:p>
          <a:p>
            <a:pPr marL="0" indent="0">
              <a:buNone/>
            </a:pPr>
            <a:r>
              <a:rPr lang="de-DE" dirty="0" smtClean="0"/>
              <a:t>„</a:t>
            </a:r>
            <a:r>
              <a:rPr lang="de-DE" dirty="0" err="1" smtClean="0"/>
              <a:t>Flutter</a:t>
            </a:r>
            <a:r>
              <a:rPr lang="de-DE" dirty="0" smtClean="0"/>
              <a:t> </a:t>
            </a:r>
            <a:r>
              <a:rPr lang="de-DE" dirty="0" err="1"/>
              <a:t>supports</a:t>
            </a:r>
            <a:r>
              <a:rPr lang="de-DE" dirty="0"/>
              <a:t> </a:t>
            </a:r>
            <a:r>
              <a:rPr lang="de-DE" dirty="0" err="1"/>
              <a:t>calling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platform</a:t>
            </a:r>
            <a:r>
              <a:rPr lang="de-DE" dirty="0"/>
              <a:t>, </a:t>
            </a:r>
            <a:r>
              <a:rPr lang="de-DE" dirty="0" err="1"/>
              <a:t>including</a:t>
            </a:r>
            <a:r>
              <a:rPr lang="de-DE" dirty="0"/>
              <a:t> </a:t>
            </a:r>
            <a:r>
              <a:rPr lang="de-DE" dirty="0" err="1"/>
              <a:t>integrating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Java </a:t>
            </a:r>
            <a:r>
              <a:rPr lang="de-DE" dirty="0" err="1"/>
              <a:t>code</a:t>
            </a:r>
            <a:r>
              <a:rPr lang="de-DE" dirty="0"/>
              <a:t> on Android,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ObjectiveC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Swift </a:t>
            </a:r>
            <a:r>
              <a:rPr lang="de-DE" dirty="0" err="1"/>
              <a:t>code</a:t>
            </a:r>
            <a:r>
              <a:rPr lang="de-DE" dirty="0"/>
              <a:t> on iOS. This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enabled</a:t>
            </a:r>
            <a:r>
              <a:rPr lang="de-DE" dirty="0"/>
              <a:t> via a flexible </a:t>
            </a:r>
            <a:r>
              <a:rPr lang="de-DE" dirty="0" err="1"/>
              <a:t>message</a:t>
            </a:r>
            <a:r>
              <a:rPr lang="de-DE" dirty="0"/>
              <a:t> </a:t>
            </a:r>
            <a:r>
              <a:rPr lang="de-DE" dirty="0" err="1"/>
              <a:t>passing</a:t>
            </a:r>
            <a:r>
              <a:rPr lang="de-DE" dirty="0"/>
              <a:t> style </a:t>
            </a:r>
            <a:r>
              <a:rPr lang="de-DE" dirty="0" err="1"/>
              <a:t>where</a:t>
            </a:r>
            <a:r>
              <a:rPr lang="de-DE" dirty="0"/>
              <a:t> a </a:t>
            </a:r>
            <a:r>
              <a:rPr lang="de-DE" dirty="0" err="1"/>
              <a:t>Flutter</a:t>
            </a:r>
            <a:r>
              <a:rPr lang="de-DE" dirty="0"/>
              <a:t> </a:t>
            </a:r>
            <a:r>
              <a:rPr lang="de-DE" dirty="0" err="1"/>
              <a:t>app</a:t>
            </a:r>
            <a:r>
              <a:rPr lang="de-DE" dirty="0"/>
              <a:t> </a:t>
            </a:r>
            <a:r>
              <a:rPr lang="de-DE" dirty="0" err="1"/>
              <a:t>may</a:t>
            </a:r>
            <a:r>
              <a:rPr lang="de-DE" dirty="0"/>
              <a:t> send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receive</a:t>
            </a:r>
            <a:r>
              <a:rPr lang="de-DE" dirty="0"/>
              <a:t> </a:t>
            </a:r>
            <a:r>
              <a:rPr lang="de-DE" dirty="0" err="1"/>
              <a:t>messages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mobile </a:t>
            </a:r>
            <a:r>
              <a:rPr lang="de-DE" dirty="0" err="1"/>
              <a:t>platform</a:t>
            </a:r>
            <a:r>
              <a:rPr lang="de-DE" dirty="0"/>
              <a:t> </a:t>
            </a:r>
            <a:r>
              <a:rPr lang="de-DE" dirty="0" err="1"/>
              <a:t>using</a:t>
            </a:r>
            <a:r>
              <a:rPr lang="de-DE" dirty="0"/>
              <a:t> a </a:t>
            </a:r>
            <a:r>
              <a:rPr lang="de-DE" dirty="0">
                <a:hlinkClick r:id="rId3"/>
              </a:rPr>
              <a:t>BasicMessageChannel</a:t>
            </a:r>
            <a:r>
              <a:rPr lang="de-DE" dirty="0" smtClean="0"/>
              <a:t>.“</a:t>
            </a:r>
            <a:endParaRPr lang="de-DE" b="1" dirty="0"/>
          </a:p>
        </p:txBody>
      </p:sp>
      <p:sp>
        <p:nvSpPr>
          <p:cNvPr id="4" name="Textfeld 3"/>
          <p:cNvSpPr txBox="1"/>
          <p:nvPr/>
        </p:nvSpPr>
        <p:spPr>
          <a:xfrm>
            <a:off x="838200" y="6320971"/>
            <a:ext cx="6888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https://</a:t>
            </a:r>
            <a:r>
              <a:rPr lang="de-DE" dirty="0" err="1"/>
              <a:t>flutter.io</a:t>
            </a:r>
            <a:r>
              <a:rPr lang="de-DE" dirty="0"/>
              <a:t>/</a:t>
            </a:r>
            <a:r>
              <a:rPr lang="de-DE" dirty="0" err="1"/>
              <a:t>faq</a:t>
            </a:r>
            <a:r>
              <a:rPr lang="de-DE" dirty="0"/>
              <a:t>/#</a:t>
            </a:r>
            <a:r>
              <a:rPr lang="de-DE" dirty="0" err="1"/>
              <a:t>can</a:t>
            </a:r>
            <a:r>
              <a:rPr lang="de-DE" dirty="0"/>
              <a:t>-i-</a:t>
            </a:r>
            <a:r>
              <a:rPr lang="de-DE" dirty="0" err="1"/>
              <a:t>use</a:t>
            </a:r>
            <a:r>
              <a:rPr lang="de-DE" dirty="0"/>
              <a:t>-</a:t>
            </a:r>
            <a:r>
              <a:rPr lang="de-DE" dirty="0" err="1"/>
              <a:t>flutter</a:t>
            </a:r>
            <a:r>
              <a:rPr lang="de-DE" dirty="0"/>
              <a:t>-inside-</a:t>
            </a:r>
            <a:r>
              <a:rPr lang="de-DE" dirty="0" err="1"/>
              <a:t>of</a:t>
            </a:r>
            <a:r>
              <a:rPr lang="de-DE" dirty="0"/>
              <a:t>-</a:t>
            </a:r>
            <a:r>
              <a:rPr lang="de-DE" dirty="0" err="1"/>
              <a:t>my</a:t>
            </a:r>
            <a:r>
              <a:rPr lang="de-DE" dirty="0"/>
              <a:t>-</a:t>
            </a:r>
            <a:r>
              <a:rPr lang="de-DE" dirty="0" err="1"/>
              <a:t>existing</a:t>
            </a:r>
            <a:r>
              <a:rPr lang="de-DE" dirty="0"/>
              <a:t>-native-</a:t>
            </a:r>
            <a:r>
              <a:rPr lang="de-DE" dirty="0" err="1"/>
              <a:t>app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534695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Ansprechen native Bestandteile über Channels </a:t>
            </a:r>
            <a:endParaRPr lang="de-DE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6531" y="906915"/>
            <a:ext cx="5098938" cy="5776989"/>
          </a:xfrm>
        </p:spPr>
      </p:pic>
    </p:spTree>
    <p:extLst>
      <p:ext uri="{BB962C8B-B14F-4D97-AF65-F5344CB8AC3E}">
        <p14:creationId xmlns:p14="http://schemas.microsoft.com/office/powerpoint/2010/main" val="13976709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Das (geistige) Vorbild: </a:t>
            </a:r>
            <a:r>
              <a:rPr lang="de-DE" dirty="0" err="1" smtClean="0"/>
              <a:t>React</a:t>
            </a:r>
            <a:r>
              <a:rPr lang="de-DE" dirty="0" smtClean="0"/>
              <a:t> (native)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DE" dirty="0" smtClean="0"/>
              <a:t>Parallelen: </a:t>
            </a:r>
          </a:p>
          <a:p>
            <a:r>
              <a:rPr lang="de-DE" dirty="0" smtClean="0"/>
              <a:t>State</a:t>
            </a:r>
          </a:p>
          <a:p>
            <a:r>
              <a:rPr lang="de-DE" dirty="0" err="1" smtClean="0"/>
              <a:t>Responsiveness</a:t>
            </a:r>
            <a:endParaRPr lang="de-DE" dirty="0" smtClean="0"/>
          </a:p>
          <a:p>
            <a:r>
              <a:rPr lang="de-DE" dirty="0" smtClean="0"/>
              <a:t>Multiplattform </a:t>
            </a:r>
          </a:p>
          <a:p>
            <a:r>
              <a:rPr lang="de-DE" dirty="0" smtClean="0"/>
              <a:t>Nutzt nativen </a:t>
            </a:r>
            <a:r>
              <a:rPr lang="de-DE" dirty="0" err="1" smtClean="0"/>
              <a:t>code</a:t>
            </a:r>
            <a:r>
              <a:rPr lang="de-DE" dirty="0"/>
              <a:t> </a:t>
            </a:r>
            <a:r>
              <a:rPr lang="de-DE" dirty="0" smtClean="0"/>
              <a:t>„</a:t>
            </a:r>
            <a:r>
              <a:rPr lang="de-DE" dirty="0" err="1" smtClean="0"/>
              <a:t>You</a:t>
            </a:r>
            <a:r>
              <a:rPr lang="de-DE" dirty="0" smtClean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expect</a:t>
            </a:r>
            <a:r>
              <a:rPr lang="de-DE" dirty="0"/>
              <a:t> </a:t>
            </a:r>
            <a:r>
              <a:rPr lang="de-DE" dirty="0" err="1"/>
              <a:t>excellent</a:t>
            </a:r>
            <a:r>
              <a:rPr lang="de-DE" dirty="0"/>
              <a:t> </a:t>
            </a:r>
            <a:r>
              <a:rPr lang="de-DE" dirty="0" err="1"/>
              <a:t>performance</a:t>
            </a:r>
            <a:r>
              <a:rPr lang="de-DE" dirty="0"/>
              <a:t>. </a:t>
            </a:r>
            <a:r>
              <a:rPr lang="de-DE" dirty="0" err="1"/>
              <a:t>Flutter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designed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help</a:t>
            </a:r>
            <a:r>
              <a:rPr lang="de-DE" dirty="0"/>
              <a:t> </a:t>
            </a:r>
            <a:r>
              <a:rPr lang="de-DE" dirty="0" err="1"/>
              <a:t>developers</a:t>
            </a:r>
            <a:r>
              <a:rPr lang="de-DE" dirty="0"/>
              <a:t> </a:t>
            </a:r>
            <a:r>
              <a:rPr lang="de-DE" dirty="0" err="1"/>
              <a:t>easily</a:t>
            </a:r>
            <a:r>
              <a:rPr lang="de-DE" dirty="0"/>
              <a:t> </a:t>
            </a:r>
            <a:r>
              <a:rPr lang="de-DE" dirty="0" err="1"/>
              <a:t>achieve</a:t>
            </a:r>
            <a:r>
              <a:rPr lang="de-DE" dirty="0"/>
              <a:t> a </a:t>
            </a:r>
            <a:r>
              <a:rPr lang="de-DE" dirty="0" err="1"/>
              <a:t>constant</a:t>
            </a:r>
            <a:r>
              <a:rPr lang="de-DE" dirty="0"/>
              <a:t> 60fps. </a:t>
            </a:r>
            <a:r>
              <a:rPr lang="de-DE" dirty="0" err="1"/>
              <a:t>Flutter</a:t>
            </a:r>
            <a:r>
              <a:rPr lang="de-DE" dirty="0"/>
              <a:t> </a:t>
            </a:r>
            <a:r>
              <a:rPr lang="de-DE" dirty="0" err="1"/>
              <a:t>apps</a:t>
            </a:r>
            <a:r>
              <a:rPr lang="de-DE" dirty="0"/>
              <a:t> </a:t>
            </a:r>
            <a:r>
              <a:rPr lang="de-DE" dirty="0" err="1"/>
              <a:t>run</a:t>
            </a:r>
            <a:r>
              <a:rPr lang="de-DE" dirty="0"/>
              <a:t> via </a:t>
            </a:r>
            <a:r>
              <a:rPr lang="de-DE" dirty="0" err="1"/>
              <a:t>natively</a:t>
            </a:r>
            <a:r>
              <a:rPr lang="de-DE" dirty="0"/>
              <a:t> </a:t>
            </a:r>
            <a:r>
              <a:rPr lang="de-DE" dirty="0" err="1"/>
              <a:t>compiled</a:t>
            </a:r>
            <a:r>
              <a:rPr lang="de-DE" dirty="0"/>
              <a:t> </a:t>
            </a:r>
            <a:r>
              <a:rPr lang="de-DE" dirty="0" err="1"/>
              <a:t>code</a:t>
            </a:r>
            <a:r>
              <a:rPr lang="de-DE" dirty="0"/>
              <a:t> – </a:t>
            </a: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interpreters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involved</a:t>
            </a:r>
            <a:r>
              <a:rPr lang="de-DE" dirty="0"/>
              <a:t>. This </a:t>
            </a:r>
            <a:r>
              <a:rPr lang="de-DE" dirty="0" err="1"/>
              <a:t>means</a:t>
            </a:r>
            <a:r>
              <a:rPr lang="de-DE" dirty="0"/>
              <a:t> </a:t>
            </a:r>
            <a:r>
              <a:rPr lang="de-DE" dirty="0" err="1"/>
              <a:t>Flutter</a:t>
            </a:r>
            <a:r>
              <a:rPr lang="de-DE" dirty="0"/>
              <a:t> </a:t>
            </a:r>
            <a:r>
              <a:rPr lang="de-DE" dirty="0" err="1"/>
              <a:t>apps</a:t>
            </a:r>
            <a:r>
              <a:rPr lang="de-DE" dirty="0"/>
              <a:t> </a:t>
            </a:r>
            <a:r>
              <a:rPr lang="de-DE" dirty="0" err="1"/>
              <a:t>start</a:t>
            </a:r>
            <a:r>
              <a:rPr lang="de-DE" dirty="0"/>
              <a:t> </a:t>
            </a:r>
            <a:r>
              <a:rPr lang="de-DE" dirty="0" err="1"/>
              <a:t>quickly</a:t>
            </a:r>
            <a:r>
              <a:rPr lang="de-DE" dirty="0" smtClean="0"/>
              <a:t>.“</a:t>
            </a:r>
          </a:p>
          <a:p>
            <a:endParaRPr lang="de-DE" dirty="0"/>
          </a:p>
          <a:p>
            <a:pPr marL="0" indent="0">
              <a:buNone/>
            </a:pPr>
            <a:r>
              <a:rPr lang="de-DE" dirty="0" smtClean="0"/>
              <a:t>https</a:t>
            </a:r>
            <a:r>
              <a:rPr lang="de-DE" dirty="0"/>
              <a:t>://</a:t>
            </a:r>
            <a:r>
              <a:rPr lang="de-DE" dirty="0" err="1"/>
              <a:t>flutter.io</a:t>
            </a:r>
            <a:r>
              <a:rPr lang="de-DE" dirty="0"/>
              <a:t>/</a:t>
            </a:r>
            <a:r>
              <a:rPr lang="de-DE" dirty="0" err="1"/>
              <a:t>faq</a:t>
            </a:r>
            <a:r>
              <a:rPr lang="de-DE" dirty="0"/>
              <a:t>/#</a:t>
            </a:r>
            <a:r>
              <a:rPr lang="de-DE" dirty="0" err="1"/>
              <a:t>what</a:t>
            </a:r>
            <a:r>
              <a:rPr lang="de-DE" dirty="0"/>
              <a:t>-kind-</a:t>
            </a:r>
            <a:r>
              <a:rPr lang="de-DE" dirty="0" err="1"/>
              <a:t>of</a:t>
            </a:r>
            <a:r>
              <a:rPr lang="de-DE" dirty="0"/>
              <a:t>-</a:t>
            </a:r>
            <a:r>
              <a:rPr lang="de-DE" dirty="0" err="1"/>
              <a:t>app</a:t>
            </a:r>
            <a:r>
              <a:rPr lang="de-DE" dirty="0"/>
              <a:t>-performance-</a:t>
            </a:r>
            <a:r>
              <a:rPr lang="de-DE" dirty="0" err="1"/>
              <a:t>can</a:t>
            </a:r>
            <a:r>
              <a:rPr lang="de-DE" dirty="0"/>
              <a:t>-i-</a:t>
            </a:r>
            <a:r>
              <a:rPr lang="de-DE" dirty="0" err="1"/>
              <a:t>expect</a:t>
            </a:r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708685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Einbinden von Android Code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smtClean="0"/>
              <a:t>„</a:t>
            </a:r>
            <a:r>
              <a:rPr lang="de-DE" dirty="0" err="1" smtClean="0"/>
              <a:t>We</a:t>
            </a:r>
            <a:r>
              <a:rPr lang="de-DE" dirty="0" smtClean="0"/>
              <a:t> [...] </a:t>
            </a:r>
            <a:r>
              <a:rPr lang="de-DE" dirty="0" err="1" smtClean="0"/>
              <a:t>build</a:t>
            </a:r>
            <a:r>
              <a:rPr lang="de-DE" dirty="0" smtClean="0"/>
              <a:t> </a:t>
            </a:r>
            <a:r>
              <a:rPr lang="de-DE" dirty="0" err="1"/>
              <a:t>for</a:t>
            </a:r>
            <a:r>
              <a:rPr lang="de-DE" dirty="0"/>
              <a:t> Android </a:t>
            </a:r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same </a:t>
            </a:r>
            <a:r>
              <a:rPr lang="de-DE" dirty="0" err="1"/>
              <a:t>standard</a:t>
            </a:r>
            <a:r>
              <a:rPr lang="de-DE" dirty="0"/>
              <a:t> '</a:t>
            </a:r>
            <a:r>
              <a:rPr lang="de-DE" dirty="0" err="1"/>
              <a:t>gradle-based</a:t>
            </a:r>
            <a:r>
              <a:rPr lang="de-DE" dirty="0"/>
              <a:t>' </a:t>
            </a:r>
            <a:r>
              <a:rPr lang="de-DE" dirty="0" err="1"/>
              <a:t>build</a:t>
            </a:r>
            <a:r>
              <a:rPr lang="de-DE" dirty="0"/>
              <a:t> </a:t>
            </a:r>
            <a:r>
              <a:rPr lang="de-DE" dirty="0" err="1"/>
              <a:t>process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Android Studio </a:t>
            </a:r>
            <a:r>
              <a:rPr lang="de-DE" dirty="0" err="1"/>
              <a:t>project</a:t>
            </a:r>
            <a:r>
              <a:rPr lang="de-DE" dirty="0"/>
              <a:t> </a:t>
            </a:r>
            <a:r>
              <a:rPr lang="de-DE" dirty="0" err="1"/>
              <a:t>uses</a:t>
            </a:r>
            <a:r>
              <a:rPr lang="de-DE" dirty="0"/>
              <a:t>. This </a:t>
            </a:r>
            <a:r>
              <a:rPr lang="de-DE" dirty="0" err="1"/>
              <a:t>makes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easier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edit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native Android </a:t>
            </a:r>
            <a:r>
              <a:rPr lang="de-DE" dirty="0" err="1"/>
              <a:t>code</a:t>
            </a:r>
            <a:r>
              <a:rPr lang="de-DE" dirty="0"/>
              <a:t>; </a:t>
            </a:r>
            <a:r>
              <a:rPr lang="de-DE" dirty="0" smtClean="0"/>
              <a:t>[...]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open </a:t>
            </a:r>
            <a:r>
              <a:rPr lang="de-DE" dirty="0" err="1"/>
              <a:t>the</a:t>
            </a:r>
            <a:r>
              <a:rPr lang="de-DE" dirty="0"/>
              <a:t> </a:t>
            </a:r>
            <a:r>
              <a:rPr lang="de-DE" dirty="0" err="1"/>
              <a:t>android</a:t>
            </a:r>
            <a:r>
              <a:rPr lang="de-DE" dirty="0"/>
              <a:t> </a:t>
            </a:r>
            <a:r>
              <a:rPr lang="de-DE" dirty="0" err="1"/>
              <a:t>folder</a:t>
            </a:r>
            <a:r>
              <a:rPr lang="de-DE" dirty="0"/>
              <a:t> in Android Studio,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will </a:t>
            </a:r>
            <a:r>
              <a:rPr lang="de-DE" dirty="0" err="1"/>
              <a:t>know</a:t>
            </a:r>
            <a:r>
              <a:rPr lang="de-DE" dirty="0"/>
              <a:t> </a:t>
            </a:r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build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project</a:t>
            </a:r>
            <a:r>
              <a:rPr lang="de-DE" dirty="0"/>
              <a:t>, </a:t>
            </a:r>
            <a:r>
              <a:rPr lang="de-DE" dirty="0" err="1"/>
              <a:t>and</a:t>
            </a:r>
            <a:r>
              <a:rPr lang="de-DE" dirty="0"/>
              <a:t> will </a:t>
            </a:r>
            <a:r>
              <a:rPr lang="de-DE" dirty="0" err="1"/>
              <a:t>allow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java</a:t>
            </a:r>
            <a:r>
              <a:rPr lang="de-DE" dirty="0"/>
              <a:t> code</a:t>
            </a:r>
            <a:r>
              <a:rPr lang="de-DE" dirty="0" smtClean="0"/>
              <a:t>.“</a:t>
            </a:r>
            <a:r>
              <a:rPr lang="de-DE" baseline="30000" dirty="0" smtClean="0"/>
              <a:t>1</a:t>
            </a:r>
            <a:r>
              <a:rPr lang="de-DE" dirty="0" smtClean="0"/>
              <a:t> 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r>
              <a:rPr lang="de-DE" baseline="30000" dirty="0" smtClean="0"/>
              <a:t>1</a:t>
            </a:r>
            <a:r>
              <a:rPr lang="de-DE" dirty="0" smtClean="0"/>
              <a:t> https</a:t>
            </a:r>
            <a:r>
              <a:rPr lang="de-DE" dirty="0"/>
              <a:t>://</a:t>
            </a:r>
            <a:r>
              <a:rPr lang="de-DE" dirty="0" err="1"/>
              <a:t>github.com</a:t>
            </a:r>
            <a:r>
              <a:rPr lang="de-DE" dirty="0"/>
              <a:t>/</a:t>
            </a:r>
            <a:r>
              <a:rPr lang="de-DE" dirty="0" err="1"/>
              <a:t>flutter</a:t>
            </a:r>
            <a:r>
              <a:rPr lang="de-DE" dirty="0"/>
              <a:t>/</a:t>
            </a:r>
            <a:r>
              <a:rPr lang="de-DE" dirty="0" err="1"/>
              <a:t>flutter</a:t>
            </a:r>
            <a:r>
              <a:rPr lang="de-DE" dirty="0"/>
              <a:t>/</a:t>
            </a:r>
            <a:r>
              <a:rPr lang="de-DE" dirty="0" err="1"/>
              <a:t>wiki</a:t>
            </a:r>
            <a:r>
              <a:rPr lang="de-DE" dirty="0"/>
              <a:t>/</a:t>
            </a:r>
            <a:r>
              <a:rPr lang="de-DE" dirty="0" err="1"/>
              <a:t>Upgrading</a:t>
            </a:r>
            <a:r>
              <a:rPr lang="de-DE" dirty="0"/>
              <a:t>-</a:t>
            </a:r>
            <a:r>
              <a:rPr lang="de-DE" dirty="0" err="1"/>
              <a:t>Flutter</a:t>
            </a:r>
            <a:r>
              <a:rPr lang="de-DE" dirty="0"/>
              <a:t>-projects-</a:t>
            </a:r>
            <a:r>
              <a:rPr lang="de-DE" dirty="0" err="1"/>
              <a:t>to</a:t>
            </a:r>
            <a:r>
              <a:rPr lang="de-DE" dirty="0"/>
              <a:t>-</a:t>
            </a:r>
            <a:r>
              <a:rPr lang="de-DE" dirty="0" err="1"/>
              <a:t>build-with-gradle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79264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Einbinden von iOS Code</a:t>
            </a:r>
            <a:endParaRPr lang="de-DE" dirty="0"/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745" y="1825625"/>
            <a:ext cx="9790510" cy="4351338"/>
          </a:xfrm>
        </p:spPr>
      </p:pic>
    </p:spTree>
    <p:extLst>
      <p:ext uri="{BB962C8B-B14F-4D97-AF65-F5344CB8AC3E}">
        <p14:creationId xmlns:p14="http://schemas.microsoft.com/office/powerpoint/2010/main" val="9123380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Release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38200" y="1841954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de-DE" dirty="0" err="1"/>
              <a:t>flutter</a:t>
            </a:r>
            <a:r>
              <a:rPr lang="de-DE" dirty="0"/>
              <a:t> </a:t>
            </a:r>
            <a:r>
              <a:rPr lang="de-DE" dirty="0" err="1"/>
              <a:t>build</a:t>
            </a:r>
            <a:r>
              <a:rPr lang="de-DE" dirty="0"/>
              <a:t> </a:t>
            </a:r>
            <a:r>
              <a:rPr lang="de-DE" dirty="0" err="1" smtClean="0"/>
              <a:t>ios</a:t>
            </a:r>
            <a:endParaRPr lang="de-DE" dirty="0" smtClean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 err="1"/>
              <a:t>flutter</a:t>
            </a:r>
            <a:r>
              <a:rPr lang="de-DE" dirty="0"/>
              <a:t> </a:t>
            </a:r>
            <a:r>
              <a:rPr lang="de-DE" dirty="0" err="1"/>
              <a:t>build</a:t>
            </a:r>
            <a:r>
              <a:rPr lang="de-DE" dirty="0"/>
              <a:t> </a:t>
            </a:r>
            <a:r>
              <a:rPr lang="de-DE" dirty="0" err="1"/>
              <a:t>apk</a:t>
            </a:r>
            <a:r>
              <a:rPr lang="de-DE" dirty="0"/>
              <a:t> (</a:t>
            </a:r>
            <a:r>
              <a:rPr lang="de-DE" dirty="0" err="1"/>
              <a:t>flutter</a:t>
            </a:r>
            <a:r>
              <a:rPr lang="de-DE" dirty="0"/>
              <a:t> </a:t>
            </a:r>
            <a:r>
              <a:rPr lang="de-DE" dirty="0" err="1"/>
              <a:t>build</a:t>
            </a:r>
            <a:r>
              <a:rPr lang="de-DE" dirty="0"/>
              <a:t> </a:t>
            </a:r>
            <a:r>
              <a:rPr lang="de-DE" dirty="0" err="1"/>
              <a:t>defaults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 --release).</a:t>
            </a:r>
          </a:p>
        </p:txBody>
      </p:sp>
    </p:spTree>
    <p:extLst>
      <p:ext uri="{BB962C8B-B14F-4D97-AF65-F5344CB8AC3E}">
        <p14:creationId xmlns:p14="http://schemas.microsoft.com/office/powerpoint/2010/main" val="16564611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07672" y="2118406"/>
            <a:ext cx="9144000" cy="2387600"/>
          </a:xfrm>
        </p:spPr>
        <p:txBody>
          <a:bodyPr/>
          <a:lstStyle/>
          <a:p>
            <a:r>
              <a:rPr lang="de-DE" dirty="0" smtClean="0"/>
              <a:t>Danke für die Aufmerksamkeit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348439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Was macht </a:t>
            </a:r>
            <a:r>
              <a:rPr lang="de-DE" dirty="0" err="1" smtClean="0"/>
              <a:t>Flutter</a:t>
            </a:r>
            <a:r>
              <a:rPr lang="de-DE" dirty="0" smtClean="0"/>
              <a:t> anders? 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e-DE" b="1" dirty="0" smtClean="0"/>
              <a:t>Facebook mit </a:t>
            </a:r>
            <a:r>
              <a:rPr lang="de-DE" b="1" dirty="0" err="1" smtClean="0"/>
              <a:t>React</a:t>
            </a:r>
            <a:r>
              <a:rPr lang="de-DE" b="1" dirty="0" smtClean="0"/>
              <a:t>: </a:t>
            </a:r>
            <a:r>
              <a:rPr lang="de-DE" dirty="0" err="1" smtClean="0"/>
              <a:t>It’s</a:t>
            </a:r>
            <a:r>
              <a:rPr lang="de-DE" dirty="0" smtClean="0"/>
              <a:t> </a:t>
            </a:r>
            <a:r>
              <a:rPr lang="de-DE" dirty="0" err="1"/>
              <a:t>worth</a:t>
            </a:r>
            <a:r>
              <a:rPr lang="de-DE" dirty="0"/>
              <a:t> </a:t>
            </a:r>
            <a:r>
              <a:rPr lang="de-DE" dirty="0" err="1"/>
              <a:t>noting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we’re</a:t>
            </a:r>
            <a:r>
              <a:rPr lang="de-DE" dirty="0"/>
              <a:t> not </a:t>
            </a:r>
            <a:r>
              <a:rPr lang="de-DE" dirty="0" err="1"/>
              <a:t>chasing</a:t>
            </a:r>
            <a:r>
              <a:rPr lang="de-DE" dirty="0"/>
              <a:t> “</a:t>
            </a:r>
            <a:r>
              <a:rPr lang="de-DE" dirty="0" err="1"/>
              <a:t>write</a:t>
            </a:r>
            <a:r>
              <a:rPr lang="de-DE" dirty="0"/>
              <a:t> </a:t>
            </a:r>
            <a:r>
              <a:rPr lang="de-DE" dirty="0" err="1"/>
              <a:t>once</a:t>
            </a:r>
            <a:r>
              <a:rPr lang="de-DE" dirty="0"/>
              <a:t>, </a:t>
            </a:r>
            <a:r>
              <a:rPr lang="de-DE" dirty="0" err="1"/>
              <a:t>run</a:t>
            </a:r>
            <a:r>
              <a:rPr lang="de-DE" dirty="0"/>
              <a:t> </a:t>
            </a:r>
            <a:r>
              <a:rPr lang="de-DE" dirty="0" err="1"/>
              <a:t>anywhere</a:t>
            </a:r>
            <a:r>
              <a:rPr lang="de-DE" dirty="0"/>
              <a:t>.” Different </a:t>
            </a:r>
            <a:r>
              <a:rPr lang="de-DE" dirty="0" err="1"/>
              <a:t>platforms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different </a:t>
            </a:r>
            <a:r>
              <a:rPr lang="de-DE" dirty="0" err="1"/>
              <a:t>looks</a:t>
            </a:r>
            <a:r>
              <a:rPr lang="de-DE" dirty="0"/>
              <a:t>, </a:t>
            </a:r>
            <a:r>
              <a:rPr lang="de-DE" dirty="0" err="1"/>
              <a:t>feels</a:t>
            </a:r>
            <a:r>
              <a:rPr lang="de-DE" dirty="0"/>
              <a:t>,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capabilities</a:t>
            </a:r>
            <a:r>
              <a:rPr lang="de-DE" dirty="0"/>
              <a:t>,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such,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should</a:t>
            </a:r>
            <a:r>
              <a:rPr lang="de-DE" dirty="0"/>
              <a:t> still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developing</a:t>
            </a:r>
            <a:r>
              <a:rPr lang="de-DE" dirty="0"/>
              <a:t> </a:t>
            </a:r>
            <a:r>
              <a:rPr lang="de-DE" dirty="0" err="1"/>
              <a:t>discrete</a:t>
            </a:r>
            <a:r>
              <a:rPr lang="de-DE" dirty="0"/>
              <a:t> </a:t>
            </a:r>
            <a:r>
              <a:rPr lang="de-DE" dirty="0" err="1"/>
              <a:t>apps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platform</a:t>
            </a:r>
            <a:r>
              <a:rPr lang="de-DE" dirty="0"/>
              <a:t>, but </a:t>
            </a:r>
            <a:r>
              <a:rPr lang="de-DE" dirty="0" err="1"/>
              <a:t>the</a:t>
            </a:r>
            <a:r>
              <a:rPr lang="de-DE" dirty="0"/>
              <a:t> same </a:t>
            </a:r>
            <a:r>
              <a:rPr lang="de-DE" dirty="0" err="1"/>
              <a:t>set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engineers</a:t>
            </a:r>
            <a:r>
              <a:rPr lang="de-DE" dirty="0"/>
              <a:t> </a:t>
            </a:r>
            <a:r>
              <a:rPr lang="de-DE" dirty="0" err="1"/>
              <a:t>should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able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build</a:t>
            </a:r>
            <a:r>
              <a:rPr lang="de-DE" dirty="0"/>
              <a:t> </a:t>
            </a:r>
            <a:r>
              <a:rPr lang="de-DE" dirty="0" err="1"/>
              <a:t>applications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whatever</a:t>
            </a:r>
            <a:r>
              <a:rPr lang="de-DE" dirty="0"/>
              <a:t> </a:t>
            </a:r>
            <a:r>
              <a:rPr lang="de-DE" dirty="0" err="1"/>
              <a:t>platform</a:t>
            </a:r>
            <a:r>
              <a:rPr lang="de-DE" dirty="0"/>
              <a:t> </a:t>
            </a:r>
            <a:r>
              <a:rPr lang="de-DE" dirty="0" err="1"/>
              <a:t>they</a:t>
            </a:r>
            <a:r>
              <a:rPr lang="de-DE" dirty="0"/>
              <a:t> </a:t>
            </a:r>
            <a:r>
              <a:rPr lang="de-DE" dirty="0" err="1"/>
              <a:t>choose</a:t>
            </a:r>
            <a:r>
              <a:rPr lang="de-DE" dirty="0"/>
              <a:t>, </a:t>
            </a:r>
            <a:r>
              <a:rPr lang="de-DE" dirty="0" err="1"/>
              <a:t>without</a:t>
            </a:r>
            <a:r>
              <a:rPr lang="de-DE" dirty="0"/>
              <a:t> </a:t>
            </a:r>
            <a:r>
              <a:rPr lang="de-DE" dirty="0" err="1"/>
              <a:t>needing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learn</a:t>
            </a:r>
            <a:r>
              <a:rPr lang="de-DE" dirty="0"/>
              <a:t> a </a:t>
            </a:r>
            <a:r>
              <a:rPr lang="de-DE" dirty="0" err="1"/>
              <a:t>fundamentally</a:t>
            </a:r>
            <a:r>
              <a:rPr lang="de-DE" dirty="0"/>
              <a:t> different </a:t>
            </a:r>
            <a:r>
              <a:rPr lang="de-DE" dirty="0" err="1"/>
              <a:t>set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technologies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each</a:t>
            </a:r>
            <a:r>
              <a:rPr lang="de-DE" dirty="0"/>
              <a:t>.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call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approach</a:t>
            </a:r>
            <a:r>
              <a:rPr lang="de-DE" dirty="0"/>
              <a:t> “</a:t>
            </a:r>
            <a:r>
              <a:rPr lang="de-DE" dirty="0" err="1"/>
              <a:t>learn</a:t>
            </a:r>
            <a:r>
              <a:rPr lang="de-DE" dirty="0"/>
              <a:t> </a:t>
            </a:r>
            <a:r>
              <a:rPr lang="de-DE" dirty="0" err="1"/>
              <a:t>once</a:t>
            </a:r>
            <a:r>
              <a:rPr lang="de-DE" dirty="0"/>
              <a:t>, </a:t>
            </a:r>
            <a:r>
              <a:rPr lang="de-DE" dirty="0" err="1"/>
              <a:t>write</a:t>
            </a:r>
            <a:r>
              <a:rPr lang="de-DE" dirty="0"/>
              <a:t> </a:t>
            </a:r>
            <a:r>
              <a:rPr lang="de-DE" dirty="0" err="1"/>
              <a:t>anywhere</a:t>
            </a:r>
            <a:r>
              <a:rPr lang="de-DE" dirty="0"/>
              <a:t>.” </a:t>
            </a:r>
            <a:r>
              <a:rPr lang="mr-IN" dirty="0"/>
              <a:t>–</a:t>
            </a:r>
            <a:r>
              <a:rPr lang="de-DE" dirty="0"/>
              <a:t> Tom Occhino</a:t>
            </a:r>
            <a:r>
              <a:rPr lang="de-DE" baseline="30000" dirty="0"/>
              <a:t>1</a:t>
            </a:r>
          </a:p>
          <a:p>
            <a:pPr marL="0" indent="0">
              <a:buNone/>
            </a:pPr>
            <a:endParaRPr lang="de-DE" baseline="30000" dirty="0"/>
          </a:p>
          <a:p>
            <a:r>
              <a:rPr lang="de-DE" b="1" dirty="0"/>
              <a:t>Google </a:t>
            </a:r>
            <a:r>
              <a:rPr lang="de-DE" b="1" dirty="0" smtClean="0"/>
              <a:t>mit </a:t>
            </a:r>
            <a:r>
              <a:rPr lang="de-DE" b="1" dirty="0" err="1" smtClean="0"/>
              <a:t>Flutter</a:t>
            </a:r>
            <a:r>
              <a:rPr lang="de-DE" b="1" dirty="0"/>
              <a:t>: </a:t>
            </a:r>
            <a:r>
              <a:rPr lang="de-DE" dirty="0"/>
              <a:t>“Write </a:t>
            </a:r>
            <a:r>
              <a:rPr lang="de-DE" dirty="0" err="1"/>
              <a:t>once</a:t>
            </a:r>
            <a:r>
              <a:rPr lang="de-DE" dirty="0"/>
              <a:t>, </a:t>
            </a:r>
            <a:r>
              <a:rPr lang="de-DE" dirty="0" err="1"/>
              <a:t>run</a:t>
            </a:r>
            <a:r>
              <a:rPr lang="de-DE" dirty="0"/>
              <a:t> </a:t>
            </a:r>
            <a:r>
              <a:rPr lang="de-DE" dirty="0" err="1"/>
              <a:t>anywhere</a:t>
            </a:r>
            <a:r>
              <a:rPr lang="de-DE" dirty="0"/>
              <a:t>”.</a:t>
            </a:r>
          </a:p>
          <a:p>
            <a:pPr marL="0" indent="0">
              <a:buNone/>
            </a:pPr>
            <a:endParaRPr lang="de-DE" baseline="30000" dirty="0"/>
          </a:p>
          <a:p>
            <a:pPr marL="0" indent="0">
              <a:buNone/>
            </a:pPr>
            <a:endParaRPr lang="de-DE" baseline="30000" dirty="0" smtClean="0"/>
          </a:p>
          <a:p>
            <a:pPr marL="0" indent="0">
              <a:buNone/>
            </a:pPr>
            <a:endParaRPr lang="de-DE" baseline="30000" dirty="0"/>
          </a:p>
          <a:p>
            <a:pPr marL="0" indent="0">
              <a:buNone/>
            </a:pPr>
            <a:r>
              <a:rPr lang="de-DE" sz="1700" baseline="30000" dirty="0"/>
              <a:t>1</a:t>
            </a:r>
            <a:r>
              <a:rPr lang="de-DE" sz="1700" dirty="0"/>
              <a:t> </a:t>
            </a:r>
            <a:r>
              <a:rPr lang="de-DE" sz="1700" dirty="0">
                <a:hlinkClick r:id="rId3"/>
              </a:rPr>
              <a:t>https://code.facebook.com/posts/1014532261909640/react-native-bringing-modern-web-techniques-to-mobile/</a:t>
            </a:r>
            <a:r>
              <a:rPr lang="de-DE" sz="1700" dirty="0"/>
              <a:t> </a:t>
            </a:r>
          </a:p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33425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Vorraussetzungen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Mac/Windows/Linux</a:t>
            </a:r>
          </a:p>
          <a:p>
            <a:r>
              <a:rPr lang="de-DE" dirty="0" err="1" smtClean="0"/>
              <a:t>Git</a:t>
            </a:r>
            <a:r>
              <a:rPr lang="de-DE" dirty="0" smtClean="0"/>
              <a:t> (</a:t>
            </a:r>
            <a:r>
              <a:rPr lang="de-DE" dirty="0" err="1" smtClean="0"/>
              <a:t>command</a:t>
            </a:r>
            <a:r>
              <a:rPr lang="de-DE" dirty="0" smtClean="0"/>
              <a:t> </a:t>
            </a:r>
            <a:r>
              <a:rPr lang="de-DE" dirty="0" err="1" smtClean="0"/>
              <a:t>line</a:t>
            </a:r>
            <a:r>
              <a:rPr lang="de-DE" dirty="0" smtClean="0"/>
              <a:t> </a:t>
            </a:r>
            <a:r>
              <a:rPr lang="de-DE" dirty="0" err="1" smtClean="0"/>
              <a:t>tools</a:t>
            </a:r>
            <a:r>
              <a:rPr lang="de-DE" dirty="0" smtClean="0"/>
              <a:t>) </a:t>
            </a:r>
          </a:p>
          <a:p>
            <a:r>
              <a:rPr lang="de-DE" dirty="0" err="1" smtClean="0"/>
              <a:t>Flutter</a:t>
            </a:r>
            <a:r>
              <a:rPr lang="de-DE" dirty="0" smtClean="0"/>
              <a:t> SDK</a:t>
            </a:r>
          </a:p>
          <a:p>
            <a:r>
              <a:rPr lang="de-DE" dirty="0" smtClean="0"/>
              <a:t>Android Studio/</a:t>
            </a:r>
            <a:r>
              <a:rPr lang="de-DE" dirty="0" err="1" smtClean="0"/>
              <a:t>XCode</a:t>
            </a:r>
            <a:r>
              <a:rPr lang="de-DE" dirty="0" smtClean="0"/>
              <a:t> </a:t>
            </a:r>
          </a:p>
          <a:p>
            <a:r>
              <a:rPr lang="de-DE" dirty="0" smtClean="0"/>
              <a:t>Android Emulator/Device od. iOS Simulator/Device</a:t>
            </a:r>
          </a:p>
          <a:p>
            <a:r>
              <a:rPr lang="de-DE" dirty="0" smtClean="0"/>
              <a:t>Visual Studio Code od. </a:t>
            </a:r>
            <a:r>
              <a:rPr lang="de-DE" dirty="0" err="1" smtClean="0"/>
              <a:t>Intelli</a:t>
            </a:r>
            <a:r>
              <a:rPr lang="de-DE" dirty="0" smtClean="0"/>
              <a:t> J </a:t>
            </a:r>
            <a:r>
              <a:rPr lang="de-DE" dirty="0" err="1" smtClean="0"/>
              <a:t>Idea</a:t>
            </a:r>
            <a:r>
              <a:rPr lang="de-DE" dirty="0" smtClean="0"/>
              <a:t>. </a:t>
            </a:r>
          </a:p>
          <a:p>
            <a:r>
              <a:rPr lang="de-DE" dirty="0" smtClean="0"/>
              <a:t>Grundkenntnisse im Umgang mit </a:t>
            </a:r>
            <a:r>
              <a:rPr lang="de-DE" dirty="0" err="1" smtClean="0"/>
              <a:t>Dart</a:t>
            </a:r>
            <a:r>
              <a:rPr lang="de-DE" dirty="0" smtClean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784111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Google </a:t>
            </a:r>
            <a:r>
              <a:rPr lang="de-DE" dirty="0" err="1" smtClean="0"/>
              <a:t>Dart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38200" y="1473200"/>
            <a:ext cx="10515600" cy="4978400"/>
          </a:xfrm>
        </p:spPr>
        <p:txBody>
          <a:bodyPr>
            <a:normAutofit fontScale="85000" lnSpcReduction="20000"/>
          </a:bodyPr>
          <a:lstStyle/>
          <a:p>
            <a:r>
              <a:rPr lang="de-DE" dirty="0" smtClean="0"/>
              <a:t>Entwickelt als JavaScript Alternative</a:t>
            </a:r>
          </a:p>
          <a:p>
            <a:r>
              <a:rPr lang="de-DE" dirty="0" smtClean="0"/>
              <a:t>Objektorientiert (Klassen, Interfaces, Vererbung), optional Typsicher </a:t>
            </a:r>
          </a:p>
          <a:p>
            <a:r>
              <a:rPr lang="de-DE" dirty="0" smtClean="0"/>
              <a:t>Lässt sich zu JavaScript umwandeln </a:t>
            </a:r>
          </a:p>
          <a:p>
            <a:r>
              <a:rPr lang="de-DE" dirty="0" smtClean="0"/>
              <a:t>Jede </a:t>
            </a:r>
            <a:r>
              <a:rPr lang="de-DE" dirty="0" err="1" smtClean="0"/>
              <a:t>Dart</a:t>
            </a:r>
            <a:r>
              <a:rPr lang="de-DE" dirty="0" smtClean="0"/>
              <a:t> Datei hat seinen isolierten </a:t>
            </a:r>
            <a:r>
              <a:rPr lang="de-DE" dirty="0" err="1" smtClean="0"/>
              <a:t>state</a:t>
            </a:r>
            <a:r>
              <a:rPr lang="de-DE" dirty="0" smtClean="0"/>
              <a:t>/</a:t>
            </a:r>
            <a:r>
              <a:rPr lang="de-DE" dirty="0" err="1" smtClean="0"/>
              <a:t>scope</a:t>
            </a:r>
            <a:r>
              <a:rPr lang="de-DE" dirty="0" smtClean="0"/>
              <a:t>. </a:t>
            </a:r>
          </a:p>
          <a:p>
            <a:r>
              <a:rPr lang="de-DE" dirty="0" smtClean="0"/>
              <a:t>Isolates (isolierte Prozesse mit eigenem Heap in </a:t>
            </a:r>
            <a:r>
              <a:rPr lang="de-DE" dirty="0" err="1" smtClean="0"/>
              <a:t>Dart</a:t>
            </a:r>
            <a:r>
              <a:rPr lang="de-DE" dirty="0" smtClean="0"/>
              <a:t> VM)</a:t>
            </a:r>
            <a:br>
              <a:rPr lang="de-DE" dirty="0" smtClean="0"/>
            </a:br>
            <a:endParaRPr lang="de-DE" dirty="0" smtClean="0"/>
          </a:p>
          <a:p>
            <a:pPr marL="0" indent="0">
              <a:buNone/>
            </a:pPr>
            <a:r>
              <a:rPr lang="de-DE" dirty="0" err="1" smtClean="0"/>
              <a:t>Dart</a:t>
            </a:r>
            <a:r>
              <a:rPr lang="de-DE" dirty="0" smtClean="0"/>
              <a:t>:						</a:t>
            </a:r>
          </a:p>
          <a:p>
            <a:pPr marL="0" indent="0">
              <a:buNone/>
            </a:pPr>
            <a:r>
              <a:rPr lang="de-DE" dirty="0" err="1" smtClean="0"/>
              <a:t>elem.query</a:t>
            </a:r>
            <a:r>
              <a:rPr lang="de-DE" dirty="0" smtClean="0"/>
              <a:t>('#</a:t>
            </a:r>
            <a:r>
              <a:rPr lang="de-DE" dirty="0" err="1" smtClean="0"/>
              <a:t>foo</a:t>
            </a:r>
            <a:r>
              <a:rPr lang="de-DE" dirty="0" smtClean="0"/>
              <a:t>'); 			</a:t>
            </a:r>
            <a:br>
              <a:rPr lang="de-DE" dirty="0" smtClean="0"/>
            </a:br>
            <a:r>
              <a:rPr lang="de-DE" dirty="0" err="1" smtClean="0"/>
              <a:t>elem.queryAll</a:t>
            </a:r>
            <a:r>
              <a:rPr lang="de-DE" dirty="0" smtClean="0"/>
              <a:t>('.</a:t>
            </a:r>
            <a:r>
              <a:rPr lang="de-DE" dirty="0" err="1" smtClean="0"/>
              <a:t>foo</a:t>
            </a:r>
            <a:r>
              <a:rPr lang="de-DE" dirty="0" smtClean="0"/>
              <a:t>');</a:t>
            </a:r>
          </a:p>
          <a:p>
            <a:pPr marL="0" indent="0">
              <a:buNone/>
            </a:pPr>
            <a:r>
              <a:rPr lang="de-DE" dirty="0" smtClean="0"/>
              <a:t>JavaScript: </a:t>
            </a:r>
          </a:p>
          <a:p>
            <a:pPr marL="0" indent="0">
              <a:buNone/>
            </a:pPr>
            <a:r>
              <a:rPr lang="de-DE" dirty="0" err="1" smtClean="0"/>
              <a:t>getElementsById</a:t>
            </a:r>
            <a:r>
              <a:rPr lang="de-DE" dirty="0" smtClean="0"/>
              <a:t>(), </a:t>
            </a:r>
            <a:r>
              <a:rPr lang="de-DE" dirty="0" err="1" smtClean="0"/>
              <a:t>getElementsByTagName</a:t>
            </a:r>
            <a:r>
              <a:rPr lang="de-DE" dirty="0" smtClean="0"/>
              <a:t>(), </a:t>
            </a:r>
            <a:r>
              <a:rPr lang="de-DE" dirty="0" err="1" smtClean="0"/>
              <a:t>getElementsByName</a:t>
            </a:r>
            <a:r>
              <a:rPr lang="de-DE" dirty="0" smtClean="0"/>
              <a:t>(), </a:t>
            </a:r>
            <a:r>
              <a:rPr lang="de-DE" dirty="0" err="1" smtClean="0"/>
              <a:t>getElementsByClassName</a:t>
            </a:r>
            <a:r>
              <a:rPr lang="de-DE" dirty="0" smtClean="0"/>
              <a:t>(), </a:t>
            </a:r>
            <a:r>
              <a:rPr lang="de-DE" dirty="0" err="1" smtClean="0"/>
              <a:t>querySelector</a:t>
            </a:r>
            <a:r>
              <a:rPr lang="de-DE" dirty="0" smtClean="0"/>
              <a:t>(), </a:t>
            </a:r>
            <a:r>
              <a:rPr lang="de-DE" dirty="0" err="1" smtClean="0"/>
              <a:t>querySelectorAll</a:t>
            </a:r>
            <a:r>
              <a:rPr lang="de-DE" dirty="0" smtClean="0"/>
              <a:t>(), </a:t>
            </a:r>
            <a:r>
              <a:rPr lang="de-DE" dirty="0" err="1" smtClean="0"/>
              <a:t>document.links</a:t>
            </a:r>
            <a:r>
              <a:rPr lang="de-DE" dirty="0" smtClean="0"/>
              <a:t>, </a:t>
            </a:r>
            <a:r>
              <a:rPr lang="de-DE" dirty="0" err="1" smtClean="0"/>
              <a:t>document.images</a:t>
            </a:r>
            <a:r>
              <a:rPr lang="de-DE" dirty="0" smtClean="0"/>
              <a:t>, </a:t>
            </a:r>
            <a:r>
              <a:rPr lang="de-DE" dirty="0" err="1" smtClean="0"/>
              <a:t>document.forms</a:t>
            </a:r>
            <a:r>
              <a:rPr lang="de-DE" dirty="0" smtClean="0"/>
              <a:t>, </a:t>
            </a:r>
            <a:r>
              <a:rPr lang="de-DE" dirty="0" err="1" smtClean="0"/>
              <a:t>document.scripts</a:t>
            </a:r>
            <a:r>
              <a:rPr lang="de-DE" dirty="0"/>
              <a:t>,</a:t>
            </a:r>
            <a:r>
              <a:rPr lang="de-DE" dirty="0" smtClean="0"/>
              <a:t> </a:t>
            </a:r>
            <a:r>
              <a:rPr lang="de-DE" dirty="0" err="1" smtClean="0"/>
              <a:t>formElement.elements</a:t>
            </a:r>
            <a:r>
              <a:rPr lang="de-DE" dirty="0" smtClean="0"/>
              <a:t>, </a:t>
            </a:r>
            <a:r>
              <a:rPr lang="de-DE" dirty="0" err="1" smtClean="0"/>
              <a:t>selectElement.options</a:t>
            </a:r>
            <a:r>
              <a:rPr lang="de-DE" dirty="0" smtClean="0"/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100927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Google </a:t>
            </a:r>
            <a:r>
              <a:rPr lang="de-DE" dirty="0" err="1"/>
              <a:t>Dart</a:t>
            </a:r>
            <a:r>
              <a:rPr lang="de-DE" dirty="0"/>
              <a:t> </a:t>
            </a:r>
            <a:r>
              <a:rPr lang="de-DE" dirty="0" smtClean="0"/>
              <a:t>- </a:t>
            </a:r>
            <a:r>
              <a:rPr lang="de-DE" dirty="0" err="1" smtClean="0"/>
              <a:t>Why</a:t>
            </a:r>
            <a:r>
              <a:rPr lang="de-DE" dirty="0" smtClean="0"/>
              <a:t> </a:t>
            </a:r>
            <a:r>
              <a:rPr lang="de-DE" dirty="0" err="1"/>
              <a:t>did</a:t>
            </a:r>
            <a:r>
              <a:rPr lang="de-DE" dirty="0"/>
              <a:t> </a:t>
            </a:r>
            <a:r>
              <a:rPr lang="de-DE" dirty="0" err="1"/>
              <a:t>Flutter</a:t>
            </a:r>
            <a:r>
              <a:rPr lang="de-DE" dirty="0"/>
              <a:t> </a:t>
            </a:r>
            <a:r>
              <a:rPr lang="de-DE" dirty="0" err="1"/>
              <a:t>choose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Dart</a:t>
            </a:r>
            <a:r>
              <a:rPr lang="de-DE" dirty="0"/>
              <a:t>?</a:t>
            </a:r>
            <a:br>
              <a:rPr lang="de-DE" dirty="0"/>
            </a:b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>
          <a:xfrm>
            <a:off x="838200" y="1175657"/>
            <a:ext cx="10515600" cy="5001306"/>
          </a:xfrm>
        </p:spPr>
        <p:txBody>
          <a:bodyPr>
            <a:normAutofit fontScale="77500" lnSpcReduction="20000"/>
          </a:bodyPr>
          <a:lstStyle/>
          <a:p>
            <a:r>
              <a:rPr lang="de-DE" b="1" i="1" dirty="0" smtClean="0"/>
              <a:t>Developer </a:t>
            </a:r>
            <a:r>
              <a:rPr lang="de-DE" b="1" i="1" dirty="0" err="1"/>
              <a:t>productivity</a:t>
            </a:r>
            <a:r>
              <a:rPr lang="de-DE" dirty="0"/>
              <a:t>.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Flutter’s</a:t>
            </a:r>
            <a:r>
              <a:rPr lang="de-DE" dirty="0"/>
              <a:t> </a:t>
            </a:r>
            <a:r>
              <a:rPr lang="de-DE" dirty="0" err="1"/>
              <a:t>main</a:t>
            </a:r>
            <a:r>
              <a:rPr lang="de-DE" dirty="0"/>
              <a:t> </a:t>
            </a:r>
            <a:r>
              <a:rPr lang="de-DE" dirty="0" err="1"/>
              <a:t>value</a:t>
            </a:r>
            <a:r>
              <a:rPr lang="de-DE" dirty="0"/>
              <a:t> </a:t>
            </a:r>
            <a:r>
              <a:rPr lang="de-DE" dirty="0" err="1"/>
              <a:t>propositions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saves</a:t>
            </a:r>
            <a:r>
              <a:rPr lang="de-DE" dirty="0"/>
              <a:t> </a:t>
            </a:r>
            <a:r>
              <a:rPr lang="de-DE" dirty="0" err="1"/>
              <a:t>engineering</a:t>
            </a:r>
            <a:r>
              <a:rPr lang="de-DE" dirty="0"/>
              <a:t> </a:t>
            </a:r>
            <a:r>
              <a:rPr lang="de-DE" dirty="0" err="1"/>
              <a:t>resources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letting</a:t>
            </a:r>
            <a:r>
              <a:rPr lang="de-DE" dirty="0"/>
              <a:t> </a:t>
            </a:r>
            <a:r>
              <a:rPr lang="de-DE" dirty="0" err="1"/>
              <a:t>developers</a:t>
            </a:r>
            <a:r>
              <a:rPr lang="de-DE" dirty="0"/>
              <a:t> </a:t>
            </a:r>
            <a:r>
              <a:rPr lang="de-DE" dirty="0" err="1"/>
              <a:t>create</a:t>
            </a:r>
            <a:r>
              <a:rPr lang="de-DE" dirty="0"/>
              <a:t> </a:t>
            </a:r>
            <a:r>
              <a:rPr lang="de-DE" dirty="0" err="1"/>
              <a:t>apps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both</a:t>
            </a:r>
            <a:r>
              <a:rPr lang="de-DE" dirty="0"/>
              <a:t> iOS </a:t>
            </a:r>
            <a:r>
              <a:rPr lang="de-DE" dirty="0" err="1"/>
              <a:t>and</a:t>
            </a:r>
            <a:r>
              <a:rPr lang="de-DE" dirty="0"/>
              <a:t> Android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same </a:t>
            </a:r>
            <a:r>
              <a:rPr lang="de-DE" dirty="0" err="1"/>
              <a:t>codebase</a:t>
            </a:r>
            <a:r>
              <a:rPr lang="de-DE" dirty="0"/>
              <a:t>. </a:t>
            </a:r>
            <a:r>
              <a:rPr lang="de-DE" dirty="0" err="1"/>
              <a:t>Using</a:t>
            </a:r>
            <a:r>
              <a:rPr lang="de-DE" dirty="0"/>
              <a:t> a </a:t>
            </a:r>
            <a:r>
              <a:rPr lang="de-DE" dirty="0" err="1"/>
              <a:t>highly</a:t>
            </a:r>
            <a:r>
              <a:rPr lang="de-DE" dirty="0"/>
              <a:t> </a:t>
            </a:r>
            <a:r>
              <a:rPr lang="de-DE" dirty="0" err="1"/>
              <a:t>productive</a:t>
            </a:r>
            <a:r>
              <a:rPr lang="de-DE" dirty="0"/>
              <a:t> </a:t>
            </a:r>
            <a:r>
              <a:rPr lang="de-DE" dirty="0" err="1"/>
              <a:t>language</a:t>
            </a:r>
            <a:r>
              <a:rPr lang="de-DE" dirty="0"/>
              <a:t> </a:t>
            </a:r>
            <a:r>
              <a:rPr lang="de-DE" dirty="0" err="1"/>
              <a:t>accelerates</a:t>
            </a:r>
            <a:r>
              <a:rPr lang="de-DE" dirty="0"/>
              <a:t> </a:t>
            </a:r>
            <a:r>
              <a:rPr lang="de-DE" dirty="0" err="1"/>
              <a:t>developers</a:t>
            </a:r>
            <a:r>
              <a:rPr lang="de-DE" dirty="0"/>
              <a:t> </a:t>
            </a:r>
            <a:r>
              <a:rPr lang="de-DE" dirty="0" err="1"/>
              <a:t>further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makes</a:t>
            </a:r>
            <a:r>
              <a:rPr lang="de-DE" dirty="0"/>
              <a:t> </a:t>
            </a:r>
            <a:r>
              <a:rPr lang="de-DE" dirty="0" err="1"/>
              <a:t>Flutter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attractive</a:t>
            </a:r>
            <a:r>
              <a:rPr lang="de-DE" dirty="0"/>
              <a:t>.</a:t>
            </a:r>
          </a:p>
          <a:p>
            <a:r>
              <a:rPr lang="de-DE" b="1" i="1" dirty="0" err="1" smtClean="0"/>
              <a:t>Object-orientation</a:t>
            </a:r>
            <a:r>
              <a:rPr lang="de-DE" dirty="0" smtClean="0"/>
              <a:t>.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Flutter</a:t>
            </a:r>
            <a:r>
              <a:rPr lang="de-DE" dirty="0" smtClean="0"/>
              <a:t>, </a:t>
            </a:r>
            <a:r>
              <a:rPr lang="de-DE" dirty="0" err="1" smtClean="0"/>
              <a:t>we</a:t>
            </a:r>
            <a:r>
              <a:rPr lang="de-DE" dirty="0" smtClean="0"/>
              <a:t> </a:t>
            </a:r>
            <a:r>
              <a:rPr lang="de-DE" dirty="0" err="1" smtClean="0"/>
              <a:t>want</a:t>
            </a:r>
            <a:r>
              <a:rPr lang="de-DE" dirty="0" smtClean="0"/>
              <a:t> a </a:t>
            </a:r>
            <a:r>
              <a:rPr lang="de-DE" dirty="0" err="1" smtClean="0"/>
              <a:t>language</a:t>
            </a:r>
            <a:r>
              <a:rPr lang="de-DE" dirty="0" smtClean="0"/>
              <a:t> </a:t>
            </a:r>
            <a:r>
              <a:rPr lang="de-DE" dirty="0" err="1" smtClean="0"/>
              <a:t>that’s</a:t>
            </a:r>
            <a:r>
              <a:rPr lang="de-DE" dirty="0" smtClean="0"/>
              <a:t> </a:t>
            </a:r>
            <a:r>
              <a:rPr lang="de-DE" dirty="0" err="1" smtClean="0"/>
              <a:t>suited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Flutter’s</a:t>
            </a:r>
            <a:r>
              <a:rPr lang="de-DE" dirty="0" smtClean="0"/>
              <a:t> </a:t>
            </a:r>
            <a:r>
              <a:rPr lang="de-DE" dirty="0" err="1" smtClean="0"/>
              <a:t>problem</a:t>
            </a:r>
            <a:r>
              <a:rPr lang="de-DE" dirty="0" smtClean="0"/>
              <a:t> </a:t>
            </a:r>
            <a:r>
              <a:rPr lang="de-DE" dirty="0" err="1" smtClean="0"/>
              <a:t>domain</a:t>
            </a:r>
            <a:r>
              <a:rPr lang="de-DE" dirty="0" smtClean="0"/>
              <a:t>: </a:t>
            </a:r>
            <a:r>
              <a:rPr lang="de-DE" dirty="0" err="1" smtClean="0"/>
              <a:t>creating</a:t>
            </a:r>
            <a:r>
              <a:rPr lang="de-DE" dirty="0" smtClean="0"/>
              <a:t> </a:t>
            </a:r>
            <a:r>
              <a:rPr lang="de-DE" dirty="0" err="1" smtClean="0"/>
              <a:t>visual</a:t>
            </a:r>
            <a:r>
              <a:rPr lang="de-DE" dirty="0" smtClean="0"/>
              <a:t> </a:t>
            </a:r>
            <a:r>
              <a:rPr lang="de-DE" dirty="0" err="1" smtClean="0"/>
              <a:t>user</a:t>
            </a:r>
            <a:r>
              <a:rPr lang="de-DE" dirty="0" smtClean="0"/>
              <a:t> </a:t>
            </a:r>
            <a:r>
              <a:rPr lang="de-DE" dirty="0" err="1" smtClean="0"/>
              <a:t>experiences</a:t>
            </a:r>
            <a:r>
              <a:rPr lang="de-DE" dirty="0" smtClean="0"/>
              <a:t>. The </a:t>
            </a:r>
            <a:r>
              <a:rPr lang="de-DE" dirty="0" err="1" smtClean="0"/>
              <a:t>industry</a:t>
            </a:r>
            <a:r>
              <a:rPr lang="de-DE" dirty="0" smtClean="0"/>
              <a:t> </a:t>
            </a:r>
            <a:r>
              <a:rPr lang="de-DE" dirty="0" err="1" smtClean="0"/>
              <a:t>has</a:t>
            </a:r>
            <a:r>
              <a:rPr lang="de-DE" dirty="0" smtClean="0"/>
              <a:t> multiple </a:t>
            </a:r>
            <a:r>
              <a:rPr lang="de-DE" dirty="0" err="1" smtClean="0"/>
              <a:t>decades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experience</a:t>
            </a:r>
            <a:r>
              <a:rPr lang="de-DE" dirty="0" smtClean="0"/>
              <a:t> </a:t>
            </a:r>
            <a:r>
              <a:rPr lang="de-DE" dirty="0" err="1" smtClean="0"/>
              <a:t>building</a:t>
            </a:r>
            <a:r>
              <a:rPr lang="de-DE" dirty="0" smtClean="0"/>
              <a:t> </a:t>
            </a:r>
            <a:r>
              <a:rPr lang="de-DE" dirty="0" err="1" smtClean="0"/>
              <a:t>user</a:t>
            </a:r>
            <a:r>
              <a:rPr lang="de-DE" dirty="0" smtClean="0"/>
              <a:t> </a:t>
            </a:r>
            <a:r>
              <a:rPr lang="de-DE" dirty="0" err="1" smtClean="0"/>
              <a:t>interface</a:t>
            </a:r>
            <a:r>
              <a:rPr lang="de-DE" dirty="0" smtClean="0"/>
              <a:t> </a:t>
            </a:r>
            <a:r>
              <a:rPr lang="de-DE" dirty="0" err="1" smtClean="0"/>
              <a:t>frameworks</a:t>
            </a:r>
            <a:r>
              <a:rPr lang="de-DE" dirty="0" smtClean="0"/>
              <a:t> in </a:t>
            </a:r>
            <a:r>
              <a:rPr lang="de-DE" dirty="0" err="1" smtClean="0"/>
              <a:t>object-oriented</a:t>
            </a:r>
            <a:r>
              <a:rPr lang="de-DE" dirty="0" smtClean="0"/>
              <a:t> </a:t>
            </a:r>
            <a:r>
              <a:rPr lang="de-DE" dirty="0" err="1" smtClean="0"/>
              <a:t>languages</a:t>
            </a:r>
            <a:r>
              <a:rPr lang="de-DE" dirty="0" smtClean="0"/>
              <a:t>. </a:t>
            </a:r>
            <a:r>
              <a:rPr lang="de-DE" dirty="0" err="1" smtClean="0"/>
              <a:t>While</a:t>
            </a:r>
            <a:r>
              <a:rPr lang="de-DE" dirty="0" smtClean="0"/>
              <a:t> </a:t>
            </a:r>
            <a:r>
              <a:rPr lang="de-DE" dirty="0" err="1" smtClean="0"/>
              <a:t>we</a:t>
            </a:r>
            <a:r>
              <a:rPr lang="de-DE" dirty="0" smtClean="0"/>
              <a:t> </a:t>
            </a:r>
            <a:r>
              <a:rPr lang="de-DE" dirty="0" err="1" smtClean="0"/>
              <a:t>could</a:t>
            </a:r>
            <a:r>
              <a:rPr lang="de-DE" dirty="0" smtClean="0"/>
              <a:t> </a:t>
            </a:r>
            <a:r>
              <a:rPr lang="de-DE" dirty="0" err="1" smtClean="0"/>
              <a:t>use</a:t>
            </a:r>
            <a:r>
              <a:rPr lang="de-DE" dirty="0" smtClean="0"/>
              <a:t> a non-</a:t>
            </a:r>
            <a:r>
              <a:rPr lang="de-DE" dirty="0" err="1" smtClean="0"/>
              <a:t>object</a:t>
            </a:r>
            <a:r>
              <a:rPr lang="de-DE" dirty="0" smtClean="0"/>
              <a:t>-</a:t>
            </a:r>
            <a:r>
              <a:rPr lang="de-DE" dirty="0" err="1" smtClean="0"/>
              <a:t>oriented</a:t>
            </a:r>
            <a:r>
              <a:rPr lang="de-DE" dirty="0" smtClean="0"/>
              <a:t> </a:t>
            </a:r>
            <a:r>
              <a:rPr lang="de-DE" dirty="0" err="1" smtClean="0"/>
              <a:t>language</a:t>
            </a:r>
            <a:r>
              <a:rPr lang="de-DE" dirty="0" smtClean="0"/>
              <a:t>, </a:t>
            </a:r>
            <a:r>
              <a:rPr lang="de-DE" dirty="0" err="1" smtClean="0"/>
              <a:t>this</a:t>
            </a:r>
            <a:r>
              <a:rPr lang="de-DE" dirty="0" smtClean="0"/>
              <a:t> </a:t>
            </a:r>
            <a:r>
              <a:rPr lang="de-DE" dirty="0" err="1" smtClean="0"/>
              <a:t>would</a:t>
            </a:r>
            <a:r>
              <a:rPr lang="de-DE" dirty="0" smtClean="0"/>
              <a:t> </a:t>
            </a:r>
            <a:r>
              <a:rPr lang="de-DE" dirty="0" err="1" smtClean="0"/>
              <a:t>mean</a:t>
            </a:r>
            <a:r>
              <a:rPr lang="de-DE" dirty="0" smtClean="0"/>
              <a:t> </a:t>
            </a:r>
            <a:r>
              <a:rPr lang="de-DE" dirty="0" err="1" smtClean="0"/>
              <a:t>reinventing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wheel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solve</a:t>
            </a:r>
            <a:r>
              <a:rPr lang="de-DE" dirty="0" smtClean="0"/>
              <a:t> </a:t>
            </a:r>
            <a:r>
              <a:rPr lang="de-DE" dirty="0" err="1" smtClean="0"/>
              <a:t>several</a:t>
            </a:r>
            <a:r>
              <a:rPr lang="de-DE" dirty="0" smtClean="0"/>
              <a:t> </a:t>
            </a:r>
            <a:r>
              <a:rPr lang="de-DE" dirty="0" err="1" smtClean="0"/>
              <a:t>hard</a:t>
            </a:r>
            <a:r>
              <a:rPr lang="de-DE" dirty="0" smtClean="0"/>
              <a:t> </a:t>
            </a:r>
            <a:r>
              <a:rPr lang="de-DE" dirty="0" err="1" smtClean="0"/>
              <a:t>problems</a:t>
            </a:r>
            <a:r>
              <a:rPr lang="de-DE" dirty="0" smtClean="0"/>
              <a:t>.</a:t>
            </a:r>
          </a:p>
          <a:p>
            <a:r>
              <a:rPr lang="de-DE" b="1" i="1" dirty="0" err="1" smtClean="0"/>
              <a:t>Predictable</a:t>
            </a:r>
            <a:r>
              <a:rPr lang="de-DE" b="1" i="1" dirty="0"/>
              <a:t>, high </a:t>
            </a:r>
            <a:r>
              <a:rPr lang="de-DE" b="1" i="1" dirty="0" err="1"/>
              <a:t>performance</a:t>
            </a:r>
            <a:r>
              <a:rPr lang="de-DE" b="1" dirty="0"/>
              <a:t>.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Flutter</a:t>
            </a:r>
            <a:r>
              <a:rPr lang="de-DE" dirty="0"/>
              <a:t>,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want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empower</a:t>
            </a:r>
            <a:r>
              <a:rPr lang="de-DE" dirty="0"/>
              <a:t> </a:t>
            </a:r>
            <a:r>
              <a:rPr lang="de-DE" dirty="0" err="1"/>
              <a:t>developers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create</a:t>
            </a:r>
            <a:r>
              <a:rPr lang="de-DE" dirty="0"/>
              <a:t> fast, fluid </a:t>
            </a:r>
            <a:r>
              <a:rPr lang="de-DE" dirty="0" err="1"/>
              <a:t>user</a:t>
            </a:r>
            <a:r>
              <a:rPr lang="de-DE" dirty="0"/>
              <a:t> </a:t>
            </a:r>
            <a:r>
              <a:rPr lang="de-DE" dirty="0" err="1"/>
              <a:t>experiences</a:t>
            </a:r>
            <a:r>
              <a:rPr lang="de-DE" dirty="0"/>
              <a:t>. In </a:t>
            </a:r>
            <a:r>
              <a:rPr lang="de-DE" dirty="0" err="1"/>
              <a:t>order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achieve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,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need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able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run</a:t>
            </a:r>
            <a:r>
              <a:rPr lang="de-DE" dirty="0"/>
              <a:t> a </a:t>
            </a:r>
            <a:r>
              <a:rPr lang="de-DE" dirty="0" err="1"/>
              <a:t>significant</a:t>
            </a:r>
            <a:r>
              <a:rPr lang="de-DE" dirty="0"/>
              <a:t> </a:t>
            </a:r>
            <a:r>
              <a:rPr lang="de-DE" dirty="0" err="1"/>
              <a:t>amount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end-</a:t>
            </a:r>
            <a:r>
              <a:rPr lang="de-DE" dirty="0" err="1"/>
              <a:t>developer</a:t>
            </a:r>
            <a:r>
              <a:rPr lang="de-DE" dirty="0"/>
              <a:t> </a:t>
            </a:r>
            <a:r>
              <a:rPr lang="de-DE" dirty="0" err="1"/>
              <a:t>code</a:t>
            </a:r>
            <a:r>
              <a:rPr lang="de-DE" dirty="0"/>
              <a:t> </a:t>
            </a:r>
            <a:r>
              <a:rPr lang="de-DE" dirty="0" err="1"/>
              <a:t>during</a:t>
            </a:r>
            <a:r>
              <a:rPr lang="de-DE" dirty="0"/>
              <a:t> </a:t>
            </a:r>
            <a:r>
              <a:rPr lang="de-DE" dirty="0" err="1"/>
              <a:t>every</a:t>
            </a:r>
            <a:r>
              <a:rPr lang="de-DE" dirty="0"/>
              <a:t> </a:t>
            </a:r>
            <a:r>
              <a:rPr lang="de-DE" dirty="0" err="1"/>
              <a:t>animation</a:t>
            </a:r>
            <a:r>
              <a:rPr lang="de-DE" dirty="0"/>
              <a:t> </a:t>
            </a:r>
            <a:r>
              <a:rPr lang="de-DE" dirty="0" err="1"/>
              <a:t>frame</a:t>
            </a:r>
            <a:r>
              <a:rPr lang="de-DE" dirty="0"/>
              <a:t>.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means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need</a:t>
            </a:r>
            <a:r>
              <a:rPr lang="de-DE" dirty="0"/>
              <a:t> a </a:t>
            </a:r>
            <a:r>
              <a:rPr lang="de-DE" dirty="0" err="1"/>
              <a:t>language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both</a:t>
            </a:r>
            <a:r>
              <a:rPr lang="de-DE" dirty="0"/>
              <a:t> </a:t>
            </a:r>
            <a:r>
              <a:rPr lang="de-DE" dirty="0" err="1"/>
              <a:t>delivers</a:t>
            </a:r>
            <a:r>
              <a:rPr lang="de-DE" dirty="0"/>
              <a:t> high </a:t>
            </a:r>
            <a:r>
              <a:rPr lang="de-DE" dirty="0" err="1"/>
              <a:t>performance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delivers</a:t>
            </a:r>
            <a:r>
              <a:rPr lang="de-DE" dirty="0"/>
              <a:t> </a:t>
            </a:r>
            <a:r>
              <a:rPr lang="de-DE" dirty="0" err="1"/>
              <a:t>predictable</a:t>
            </a:r>
            <a:r>
              <a:rPr lang="de-DE" dirty="0"/>
              <a:t> </a:t>
            </a:r>
            <a:r>
              <a:rPr lang="de-DE" dirty="0" err="1"/>
              <a:t>performance</a:t>
            </a:r>
            <a:r>
              <a:rPr lang="de-DE" dirty="0"/>
              <a:t>, </a:t>
            </a:r>
            <a:r>
              <a:rPr lang="de-DE" dirty="0" err="1"/>
              <a:t>without</a:t>
            </a:r>
            <a:r>
              <a:rPr lang="de-DE" dirty="0"/>
              <a:t> </a:t>
            </a:r>
            <a:r>
              <a:rPr lang="de-DE" dirty="0" err="1"/>
              <a:t>periodic</a:t>
            </a:r>
            <a:r>
              <a:rPr lang="de-DE" dirty="0"/>
              <a:t> </a:t>
            </a:r>
            <a:r>
              <a:rPr lang="de-DE" dirty="0" err="1"/>
              <a:t>pauses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would</a:t>
            </a:r>
            <a:r>
              <a:rPr lang="de-DE" dirty="0"/>
              <a:t> </a:t>
            </a:r>
            <a:r>
              <a:rPr lang="de-DE" dirty="0" err="1"/>
              <a:t>cause</a:t>
            </a:r>
            <a:r>
              <a:rPr lang="de-DE" dirty="0"/>
              <a:t> </a:t>
            </a:r>
            <a:r>
              <a:rPr lang="de-DE" dirty="0" err="1"/>
              <a:t>dropped</a:t>
            </a:r>
            <a:r>
              <a:rPr lang="de-DE" dirty="0"/>
              <a:t> </a:t>
            </a:r>
            <a:r>
              <a:rPr lang="de-DE" dirty="0" err="1"/>
              <a:t>frames</a:t>
            </a:r>
            <a:r>
              <a:rPr lang="de-DE" dirty="0"/>
              <a:t>.</a:t>
            </a:r>
          </a:p>
          <a:p>
            <a:r>
              <a:rPr lang="de-DE" b="1" i="1" dirty="0"/>
              <a:t>Fast </a:t>
            </a:r>
            <a:r>
              <a:rPr lang="de-DE" b="1" i="1" dirty="0" err="1"/>
              <a:t>allocation</a:t>
            </a:r>
            <a:r>
              <a:rPr lang="de-DE" b="1" dirty="0"/>
              <a:t>. </a:t>
            </a:r>
            <a:r>
              <a:rPr lang="de-DE" dirty="0"/>
              <a:t>The </a:t>
            </a:r>
            <a:r>
              <a:rPr lang="de-DE" dirty="0" err="1"/>
              <a:t>Flutter</a:t>
            </a:r>
            <a:r>
              <a:rPr lang="de-DE" dirty="0"/>
              <a:t> </a:t>
            </a:r>
            <a:r>
              <a:rPr lang="de-DE" dirty="0" err="1"/>
              <a:t>framework</a:t>
            </a:r>
            <a:r>
              <a:rPr lang="de-DE" dirty="0"/>
              <a:t> </a:t>
            </a:r>
            <a:r>
              <a:rPr lang="de-DE" dirty="0" err="1"/>
              <a:t>uses</a:t>
            </a:r>
            <a:r>
              <a:rPr lang="de-DE" dirty="0"/>
              <a:t> a </a:t>
            </a:r>
            <a:r>
              <a:rPr lang="de-DE" dirty="0" err="1"/>
              <a:t>functional-reactive</a:t>
            </a:r>
            <a:r>
              <a:rPr lang="de-DE" dirty="0"/>
              <a:t> style </a:t>
            </a:r>
            <a:r>
              <a:rPr lang="de-DE" dirty="0" err="1"/>
              <a:t>programming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, </a:t>
            </a:r>
            <a:r>
              <a:rPr lang="de-DE" dirty="0" err="1"/>
              <a:t>whose</a:t>
            </a:r>
            <a:r>
              <a:rPr lang="de-DE" dirty="0"/>
              <a:t> </a:t>
            </a:r>
            <a:r>
              <a:rPr lang="de-DE" dirty="0" err="1"/>
              <a:t>performance</a:t>
            </a:r>
            <a:r>
              <a:rPr lang="de-DE" dirty="0"/>
              <a:t> </a:t>
            </a:r>
            <a:r>
              <a:rPr lang="de-DE" dirty="0" err="1"/>
              <a:t>depends</a:t>
            </a:r>
            <a:r>
              <a:rPr lang="de-DE" dirty="0"/>
              <a:t> </a:t>
            </a:r>
            <a:r>
              <a:rPr lang="de-DE" dirty="0" err="1"/>
              <a:t>heavily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underlying</a:t>
            </a:r>
            <a:r>
              <a:rPr lang="de-DE" dirty="0"/>
              <a:t> </a:t>
            </a:r>
            <a:r>
              <a:rPr lang="de-DE" dirty="0" err="1"/>
              <a:t>memory</a:t>
            </a:r>
            <a:r>
              <a:rPr lang="de-DE" dirty="0"/>
              <a:t> </a:t>
            </a:r>
            <a:r>
              <a:rPr lang="de-DE" dirty="0" err="1"/>
              <a:t>allocator</a:t>
            </a:r>
            <a:r>
              <a:rPr lang="de-DE" dirty="0"/>
              <a:t> </a:t>
            </a:r>
            <a:r>
              <a:rPr lang="de-DE" dirty="0" err="1"/>
              <a:t>efficiently</a:t>
            </a:r>
            <a:r>
              <a:rPr lang="de-DE" dirty="0"/>
              <a:t> </a:t>
            </a:r>
            <a:r>
              <a:rPr lang="de-DE" dirty="0" err="1"/>
              <a:t>handling</a:t>
            </a:r>
            <a:r>
              <a:rPr lang="de-DE" dirty="0"/>
              <a:t> </a:t>
            </a:r>
            <a:r>
              <a:rPr lang="de-DE" dirty="0" err="1"/>
              <a:t>small</a:t>
            </a:r>
            <a:r>
              <a:rPr lang="de-DE" dirty="0"/>
              <a:t>, </a:t>
            </a:r>
            <a:r>
              <a:rPr lang="de-DE" dirty="0" err="1"/>
              <a:t>short-lived</a:t>
            </a:r>
            <a:r>
              <a:rPr lang="de-DE" dirty="0"/>
              <a:t> </a:t>
            </a:r>
            <a:r>
              <a:rPr lang="de-DE" dirty="0" err="1"/>
              <a:t>allocations</a:t>
            </a:r>
            <a:r>
              <a:rPr lang="de-DE" dirty="0"/>
              <a:t>. The </a:t>
            </a:r>
            <a:r>
              <a:rPr lang="de-DE" dirty="0" err="1"/>
              <a:t>functional-reactive</a:t>
            </a:r>
            <a:r>
              <a:rPr lang="de-DE" dirty="0"/>
              <a:t> style was </a:t>
            </a:r>
            <a:r>
              <a:rPr lang="de-DE" dirty="0" err="1"/>
              <a:t>developed</a:t>
            </a:r>
            <a:r>
              <a:rPr lang="de-DE" dirty="0"/>
              <a:t> in </a:t>
            </a:r>
            <a:r>
              <a:rPr lang="de-DE" dirty="0" err="1"/>
              <a:t>languages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property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does</a:t>
            </a:r>
            <a:r>
              <a:rPr lang="de-DE" dirty="0"/>
              <a:t> not </a:t>
            </a:r>
            <a:r>
              <a:rPr lang="de-DE" dirty="0" err="1"/>
              <a:t>work</a:t>
            </a:r>
            <a:r>
              <a:rPr lang="de-DE" dirty="0"/>
              <a:t> </a:t>
            </a:r>
            <a:r>
              <a:rPr lang="de-DE" dirty="0" err="1"/>
              <a:t>efficiently</a:t>
            </a:r>
            <a:r>
              <a:rPr lang="de-DE" dirty="0"/>
              <a:t> in </a:t>
            </a:r>
            <a:r>
              <a:rPr lang="de-DE" dirty="0" err="1"/>
              <a:t>languages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lack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facility</a:t>
            </a:r>
            <a:r>
              <a:rPr lang="de-DE" dirty="0"/>
              <a:t>.</a:t>
            </a:r>
          </a:p>
          <a:p>
            <a:endParaRPr lang="de-DE" dirty="0"/>
          </a:p>
        </p:txBody>
      </p:sp>
      <p:sp>
        <p:nvSpPr>
          <p:cNvPr id="6" name="Textfeld 5"/>
          <p:cNvSpPr txBox="1"/>
          <p:nvPr/>
        </p:nvSpPr>
        <p:spPr>
          <a:xfrm>
            <a:off x="1191986" y="6302828"/>
            <a:ext cx="6420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https://</a:t>
            </a:r>
            <a:r>
              <a:rPr lang="de-DE" dirty="0" err="1"/>
              <a:t>flutter.io</a:t>
            </a:r>
            <a:r>
              <a:rPr lang="de-DE" dirty="0"/>
              <a:t>/</a:t>
            </a:r>
            <a:r>
              <a:rPr lang="de-DE" dirty="0" err="1"/>
              <a:t>faq</a:t>
            </a:r>
            <a:r>
              <a:rPr lang="de-DE" dirty="0"/>
              <a:t>/#</a:t>
            </a:r>
            <a:r>
              <a:rPr lang="de-DE" dirty="0" err="1"/>
              <a:t>what</a:t>
            </a:r>
            <a:r>
              <a:rPr lang="de-DE" dirty="0"/>
              <a:t>-kind-</a:t>
            </a:r>
            <a:r>
              <a:rPr lang="de-DE" dirty="0" err="1"/>
              <a:t>of</a:t>
            </a:r>
            <a:r>
              <a:rPr lang="de-DE" dirty="0"/>
              <a:t>-</a:t>
            </a:r>
            <a:r>
              <a:rPr lang="de-DE" dirty="0" err="1"/>
              <a:t>app</a:t>
            </a:r>
            <a:r>
              <a:rPr lang="de-DE" dirty="0"/>
              <a:t>-performance-</a:t>
            </a:r>
            <a:r>
              <a:rPr lang="de-DE" dirty="0" err="1"/>
              <a:t>can</a:t>
            </a:r>
            <a:r>
              <a:rPr lang="de-DE" dirty="0"/>
              <a:t>-i-</a:t>
            </a:r>
            <a:r>
              <a:rPr lang="de-DE" dirty="0" err="1"/>
              <a:t>expect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8776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Workflow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38200" y="1419225"/>
            <a:ext cx="9863667" cy="2424642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de-DE" dirty="0" err="1" smtClean="0"/>
              <a:t>flutter</a:t>
            </a:r>
            <a:r>
              <a:rPr lang="de-DE" dirty="0" smtClean="0"/>
              <a:t> </a:t>
            </a:r>
            <a:r>
              <a:rPr lang="de-DE" dirty="0" err="1" smtClean="0"/>
              <a:t>create</a:t>
            </a:r>
            <a:r>
              <a:rPr lang="de-DE" dirty="0" smtClean="0"/>
              <a:t> </a:t>
            </a:r>
            <a:r>
              <a:rPr lang="de-DE" dirty="0" err="1" smtClean="0"/>
              <a:t>myapp</a:t>
            </a:r>
            <a:r>
              <a:rPr lang="de-DE" dirty="0" smtClean="0"/>
              <a:t> (</a:t>
            </a:r>
            <a:r>
              <a:rPr lang="de-DE" dirty="0" err="1" smtClean="0"/>
              <a:t>and</a:t>
            </a:r>
            <a:r>
              <a:rPr lang="de-DE" dirty="0" smtClean="0"/>
              <a:t> cd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newly</a:t>
            </a:r>
            <a:r>
              <a:rPr lang="de-DE" dirty="0" smtClean="0"/>
              <a:t> </a:t>
            </a:r>
            <a:r>
              <a:rPr lang="de-DE" dirty="0" err="1" smtClean="0"/>
              <a:t>created</a:t>
            </a:r>
            <a:r>
              <a:rPr lang="de-DE" dirty="0" smtClean="0"/>
              <a:t> </a:t>
            </a:r>
            <a:r>
              <a:rPr lang="de-DE" dirty="0" err="1" smtClean="0"/>
              <a:t>folder</a:t>
            </a:r>
            <a:r>
              <a:rPr lang="de-DE" dirty="0" smtClean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 smtClean="0"/>
              <a:t>(</a:t>
            </a:r>
            <a:r>
              <a:rPr lang="de-DE" dirty="0" err="1" smtClean="0"/>
              <a:t>flutter</a:t>
            </a:r>
            <a:r>
              <a:rPr lang="de-DE" dirty="0" smtClean="0"/>
              <a:t> </a:t>
            </a:r>
            <a:r>
              <a:rPr lang="de-DE" dirty="0" err="1" smtClean="0"/>
              <a:t>devices</a:t>
            </a:r>
            <a:r>
              <a:rPr lang="de-DE" dirty="0" smtClean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 err="1" smtClean="0"/>
              <a:t>flutter</a:t>
            </a:r>
            <a:r>
              <a:rPr lang="de-DE" dirty="0" smtClean="0"/>
              <a:t> </a:t>
            </a:r>
            <a:r>
              <a:rPr lang="de-DE" dirty="0" err="1" smtClean="0"/>
              <a:t>run</a:t>
            </a:r>
            <a:r>
              <a:rPr lang="de-DE" dirty="0" smtClean="0"/>
              <a:t> (-d &lt;</a:t>
            </a:r>
            <a:r>
              <a:rPr lang="de-DE" dirty="0" err="1" smtClean="0"/>
              <a:t>device</a:t>
            </a:r>
            <a:r>
              <a:rPr lang="de-DE" dirty="0" smtClean="0"/>
              <a:t> </a:t>
            </a:r>
            <a:r>
              <a:rPr lang="de-DE" dirty="0" err="1" smtClean="0"/>
              <a:t>id</a:t>
            </a:r>
            <a:r>
              <a:rPr lang="de-DE" dirty="0" smtClean="0"/>
              <a:t>&gt;)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0283" y="3111500"/>
            <a:ext cx="8699500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150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Features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97127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6096" y="365125"/>
            <a:ext cx="6183303" cy="5921910"/>
          </a:xfrm>
        </p:spPr>
      </p:pic>
      <p:sp>
        <p:nvSpPr>
          <p:cNvPr id="5" name="Textfeld 4"/>
          <p:cNvSpPr txBox="1"/>
          <p:nvPr/>
        </p:nvSpPr>
        <p:spPr>
          <a:xfrm>
            <a:off x="508000" y="365125"/>
            <a:ext cx="4597400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400" dirty="0" err="1" smtClean="0"/>
              <a:t>Flutter</a:t>
            </a:r>
            <a:r>
              <a:rPr lang="de-DE" sz="4400" dirty="0" smtClean="0"/>
              <a:t> </a:t>
            </a:r>
            <a:r>
              <a:rPr lang="de-DE" sz="4400" dirty="0" err="1" smtClean="0"/>
              <a:t>Doctor</a:t>
            </a:r>
            <a:endParaRPr lang="de-DE" sz="4400" dirty="0" smtClean="0"/>
          </a:p>
          <a:p>
            <a:endParaRPr lang="de-DE" dirty="0" smtClean="0"/>
          </a:p>
          <a:p>
            <a:pPr marL="285750" indent="-285750">
              <a:buFont typeface="Arial" charset="0"/>
              <a:buChar char="•"/>
            </a:pPr>
            <a:r>
              <a:rPr lang="de-DE" sz="2800" dirty="0" smtClean="0"/>
              <a:t>Tool zum Überprüfen der gesamtem </a:t>
            </a:r>
            <a:r>
              <a:rPr lang="de-DE" sz="2800" dirty="0" err="1" smtClean="0"/>
              <a:t>Flutter</a:t>
            </a:r>
            <a:endParaRPr lang="de-DE" sz="2800" dirty="0"/>
          </a:p>
          <a:p>
            <a:r>
              <a:rPr lang="de-DE" sz="2800" dirty="0" smtClean="0"/>
              <a:t>   </a:t>
            </a:r>
            <a:r>
              <a:rPr lang="de-DE" sz="2800" dirty="0" err="1" smtClean="0"/>
              <a:t>Toolchain</a:t>
            </a:r>
            <a:r>
              <a:rPr lang="de-DE" sz="2800" dirty="0" smtClean="0"/>
              <a:t> </a:t>
            </a:r>
          </a:p>
          <a:p>
            <a:pPr marL="285750" indent="-285750">
              <a:buFont typeface="Arial" charset="0"/>
              <a:buChar char="•"/>
            </a:pPr>
            <a:r>
              <a:rPr lang="de-DE" sz="2800" dirty="0" smtClean="0"/>
              <a:t>Zeigt auf einem Blick ob Updates verfügbar sind...</a:t>
            </a:r>
          </a:p>
          <a:p>
            <a:pPr marL="285750" indent="-285750">
              <a:buFont typeface="Arial" charset="0"/>
              <a:buChar char="•"/>
            </a:pPr>
            <a:r>
              <a:rPr lang="de-DE" sz="2800" dirty="0" smtClean="0"/>
              <a:t>...und wo es Probleme geben könnte. </a:t>
            </a:r>
          </a:p>
          <a:p>
            <a:pPr marL="285750" indent="-285750">
              <a:buFontTx/>
              <a:buChar char="-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20357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978</Words>
  <Application>Microsoft Macintosh PowerPoint</Application>
  <PresentationFormat>Breitbild</PresentationFormat>
  <Paragraphs>133</Paragraphs>
  <Slides>23</Slides>
  <Notes>8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23</vt:i4>
      </vt:variant>
    </vt:vector>
  </HeadingPairs>
  <TitlesOfParts>
    <vt:vector size="30" baseType="lpstr">
      <vt:lpstr>Arial</vt:lpstr>
      <vt:lpstr>Arial Hebrew Scholar</vt:lpstr>
      <vt:lpstr>Calibri</vt:lpstr>
      <vt:lpstr>Calibri Light</vt:lpstr>
      <vt:lpstr>Mangal</vt:lpstr>
      <vt:lpstr>Wingdings</vt:lpstr>
      <vt:lpstr>Office-Design</vt:lpstr>
      <vt:lpstr>Flutter.io</vt:lpstr>
      <vt:lpstr>Das (geistige) Vorbild: React (native)</vt:lpstr>
      <vt:lpstr>Was macht Flutter anders? </vt:lpstr>
      <vt:lpstr>Vorraussetzungen</vt:lpstr>
      <vt:lpstr>Google Dart</vt:lpstr>
      <vt:lpstr>Google Dart - Why did Flutter choose to use Dart? </vt:lpstr>
      <vt:lpstr>Workflow</vt:lpstr>
      <vt:lpstr>Features</vt:lpstr>
      <vt:lpstr>PowerPoint-Präsentation</vt:lpstr>
      <vt:lpstr>Hot reload</vt:lpstr>
      <vt:lpstr>Widgets</vt:lpstr>
      <vt:lpstr>State</vt:lpstr>
      <vt:lpstr>PowerPoint-Präsentation</vt:lpstr>
      <vt:lpstr>State&lt;T&gt; lifecycle</vt:lpstr>
      <vt:lpstr>Packaging</vt:lpstr>
      <vt:lpstr>Unterbau</vt:lpstr>
      <vt:lpstr>Render Pipeline</vt:lpstr>
      <vt:lpstr>“native“ Ausführung des Codes</vt:lpstr>
      <vt:lpstr>Ansprechen native Bestandteile über Channels </vt:lpstr>
      <vt:lpstr>Einbinden von Android Code</vt:lpstr>
      <vt:lpstr>Einbinden von iOS Code</vt:lpstr>
      <vt:lpstr>Release</vt:lpstr>
      <vt:lpstr>Danke für die Aufmerksamkeit</vt:lpstr>
    </vt:vector>
  </TitlesOfParts>
  <Company/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Flutter.io</dc:title>
  <dc:creator>Paetow Rolf</dc:creator>
  <cp:lastModifiedBy>Paetow Rolf</cp:lastModifiedBy>
  <cp:revision>68</cp:revision>
  <dcterms:created xsi:type="dcterms:W3CDTF">2017-07-07T13:54:23Z</dcterms:created>
  <dcterms:modified xsi:type="dcterms:W3CDTF">2017-07-08T11:43:40Z</dcterms:modified>
</cp:coreProperties>
</file>